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1"/>
  </p:notesMasterIdLst>
  <p:handoutMasterIdLst>
    <p:handoutMasterId r:id="rId42"/>
  </p:handoutMasterIdLst>
  <p:sldIdLst>
    <p:sldId id="289" r:id="rId2"/>
    <p:sldId id="290" r:id="rId3"/>
    <p:sldId id="306" r:id="rId4"/>
    <p:sldId id="304" r:id="rId5"/>
    <p:sldId id="305" r:id="rId6"/>
    <p:sldId id="256" r:id="rId7"/>
    <p:sldId id="283" r:id="rId8"/>
    <p:sldId id="274" r:id="rId9"/>
    <p:sldId id="287" r:id="rId10"/>
    <p:sldId id="284" r:id="rId11"/>
    <p:sldId id="285" r:id="rId12"/>
    <p:sldId id="286" r:id="rId13"/>
    <p:sldId id="302" r:id="rId14"/>
    <p:sldId id="258" r:id="rId15"/>
    <p:sldId id="281" r:id="rId16"/>
    <p:sldId id="259" r:id="rId17"/>
    <p:sldId id="282" r:id="rId18"/>
    <p:sldId id="279" r:id="rId19"/>
    <p:sldId id="278" r:id="rId20"/>
    <p:sldId id="280" r:id="rId21"/>
    <p:sldId id="262" r:id="rId22"/>
    <p:sldId id="261" r:id="rId23"/>
    <p:sldId id="273" r:id="rId24"/>
    <p:sldId id="271" r:id="rId25"/>
    <p:sldId id="296" r:id="rId26"/>
    <p:sldId id="291" r:id="rId27"/>
    <p:sldId id="292" r:id="rId28"/>
    <p:sldId id="293" r:id="rId29"/>
    <p:sldId id="294" r:id="rId30"/>
    <p:sldId id="317" r:id="rId31"/>
    <p:sldId id="342" r:id="rId32"/>
    <p:sldId id="318" r:id="rId33"/>
    <p:sldId id="335" r:id="rId34"/>
    <p:sldId id="343" r:id="rId35"/>
    <p:sldId id="344" r:id="rId36"/>
    <p:sldId id="345" r:id="rId37"/>
    <p:sldId id="299" r:id="rId38"/>
    <p:sldId id="300" r:id="rId39"/>
    <p:sldId id="301" r:id="rId4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3115" autoAdjust="0"/>
  </p:normalViewPr>
  <p:slideViewPr>
    <p:cSldViewPr>
      <p:cViewPr varScale="1">
        <p:scale>
          <a:sx n="89" d="100"/>
          <a:sy n="89" d="100"/>
        </p:scale>
        <p:origin x="15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7609A0-40D0-465D-A9F3-7B7AC033781D}" type="datetimeFigureOut">
              <a:rPr lang="en-US"/>
              <a:pPr>
                <a:defRPr/>
              </a:pPr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9019A8-86B3-4B44-8B7C-37D0E40AE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A09D0DE-8FB5-4F51-AEC6-91BD263E4135}" type="datetimeFigureOut">
              <a:rPr lang="en-US"/>
              <a:pPr>
                <a:defRPr/>
              </a:pPr>
              <a:t>7/2/2018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5D3521D-CAE7-4FE6-9D6A-53F3A94FB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4275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D3521D-CAE7-4FE6-9D6A-53F3A94FBDE1}" type="slidenum">
              <a:rPr lang="en-US" altLang="en-US" smtClean="0"/>
              <a:pPr>
                <a:defRPr/>
              </a:pPr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973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D3521D-CAE7-4FE6-9D6A-53F3A94FBDE1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4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 bwMode="auto">
          <a:xfrm rot="10800000">
            <a:off x="0" y="0"/>
            <a:ext cx="631825" cy="5665788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5" name="Group 16"/>
          <p:cNvGrpSpPr>
            <a:grpSpLocks/>
          </p:cNvGrpSpPr>
          <p:nvPr userDrawn="1"/>
        </p:nvGrpSpPr>
        <p:grpSpPr bwMode="auto">
          <a:xfrm>
            <a:off x="8077200" y="-7938"/>
            <a:ext cx="1066800" cy="6865938"/>
            <a:chOff x="6511188" y="-7938"/>
            <a:chExt cx="2632812" cy="6865938"/>
          </a:xfrm>
        </p:grpSpPr>
        <p:sp>
          <p:nvSpPr>
            <p:cNvPr id="6" name="Rectangle 23"/>
            <p:cNvSpPr/>
            <p:nvPr/>
          </p:nvSpPr>
          <p:spPr bwMode="auto">
            <a:xfrm>
              <a:off x="6511188" y="3352800"/>
              <a:ext cx="2632812" cy="350520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25"/>
            <p:cNvSpPr/>
            <p:nvPr/>
          </p:nvSpPr>
          <p:spPr bwMode="auto">
            <a:xfrm>
              <a:off x="7200734" y="-7938"/>
              <a:ext cx="1943266" cy="6865938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Isosceles Triangle 7"/>
            <p:cNvSpPr/>
            <p:nvPr/>
          </p:nvSpPr>
          <p:spPr bwMode="auto">
            <a:xfrm>
              <a:off x="6699246" y="3048000"/>
              <a:ext cx="2444754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7"/>
            <p:cNvSpPr/>
            <p:nvPr/>
          </p:nvSpPr>
          <p:spPr bwMode="auto">
            <a:xfrm>
              <a:off x="7000924" y="-7938"/>
              <a:ext cx="2143076" cy="6865938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8"/>
            <p:cNvSpPr/>
            <p:nvPr/>
          </p:nvSpPr>
          <p:spPr bwMode="auto">
            <a:xfrm>
              <a:off x="8172367" y="-7938"/>
              <a:ext cx="967716" cy="6865938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9"/>
            <p:cNvSpPr/>
            <p:nvPr/>
          </p:nvSpPr>
          <p:spPr bwMode="auto">
            <a:xfrm>
              <a:off x="8203710" y="-7938"/>
              <a:ext cx="936373" cy="6865938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Isosceles Triangle 11"/>
            <p:cNvSpPr/>
            <p:nvPr/>
          </p:nvSpPr>
          <p:spPr bwMode="auto">
            <a:xfrm>
              <a:off x="7780580" y="3589338"/>
              <a:ext cx="1363421" cy="3268662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8901" y="2404534"/>
            <a:ext cx="6642100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901" y="4050838"/>
            <a:ext cx="6642100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8CD0-F087-4325-81C8-A8F21FFDECCF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7B7C2-3BEC-4107-8D5A-0B87EB351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0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4E621-EBC1-4863-990D-FF235E074D95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2F2B8-BA15-4731-8F18-606819E720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118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4064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6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6669088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6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  <a:endParaRPr lang="en-US" altLang="en-US" smtClean="0">
              <a:solidFill>
                <a:srgbClr val="C0E474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2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BC667-31BA-481B-9B87-B18F13207D50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69FA6-9662-4F3C-B13A-A35184A0D0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9313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0A199-F626-4AEE-89F9-74A52F87BDC3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BA97C-0660-4D01-AE76-F1D34180B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093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4064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6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6669088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6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2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6B1EA-3B72-4B33-8A1A-673F6DB5F688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69A4-8267-44CA-BC4C-9A9F986672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1687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52CEC-F846-4AFE-91BC-E3828F47E058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ACDBE-F064-4983-A696-BAF863F999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5931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A5346-E567-411B-BD12-C6F04ADAB4E2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69D3-F1AB-4100-A396-0C978C53E0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61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7" y="609604"/>
            <a:ext cx="978557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3" y="609600"/>
            <a:ext cx="5295113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2D0E4-7C22-4099-9620-3D4E057D94A6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B0EFC-26F8-43F4-B409-065D1DE3A4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19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MS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/>
          </p:cNvSpPr>
          <p:nvPr userDrawn="1"/>
        </p:nvSpPr>
        <p:spPr>
          <a:xfrm>
            <a:off x="4305300" y="6467475"/>
            <a:ext cx="533400" cy="365125"/>
          </a:xfrm>
          <a:prstGeom prst="rect">
            <a:avLst/>
          </a:prstGeom>
        </p:spPr>
        <p:txBody>
          <a:bodyPr lIns="68580" tIns="34290" rIns="68580" bIns="3429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hangingPunct="1">
              <a:defRPr/>
            </a:pPr>
            <a:fld id="{FDD148C2-D03A-4E34-B265-AD93FE58F081}" type="slidenum">
              <a:rPr lang="en-US" sz="900" smtClean="0">
                <a:solidFill>
                  <a:prstClr val="black">
                    <a:tint val="75000"/>
                  </a:prstClr>
                </a:solidFill>
              </a:rPr>
              <a:pPr defTabSz="685800" eaLnBrk="1" hangingPunct="1">
                <a:defRPr/>
              </a:pPr>
              <a:t>‹#›</a:t>
            </a:fld>
            <a:endParaRPr lang="en-US" sz="9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Placeholder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D004"/>
          </a:solidFill>
          <a:effectLst>
            <a:outerShdw dist="76200" dir="5640000" algn="tl" rotWithShape="0">
              <a:srgbClr val="084A9C"/>
            </a:outerShdw>
          </a:effectLst>
        </p:spPr>
        <p:txBody>
          <a:bodyPr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4114800" cy="4525963"/>
          </a:xfrm>
        </p:spPr>
        <p:txBody>
          <a:bodyPr/>
          <a:lstStyle>
            <a:lvl1pPr>
              <a:defRPr sz="1950"/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Calibri" pitchFamily="34" charset="0"/>
              <a:buChar char="–"/>
              <a:defRPr lang="en-US" sz="16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350"/>
            </a:lvl3pPr>
            <a:lvl4pPr>
              <a:defRPr lang="en-US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572000" y="1600206"/>
            <a:ext cx="4114800" cy="4525963"/>
          </a:xfrm>
        </p:spPr>
        <p:txBody>
          <a:bodyPr/>
          <a:lstStyle>
            <a:lvl1pPr>
              <a:defRPr lang="en-US" sz="1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Calibri" pitchFamily="34" charset="0"/>
              <a:buChar char="–"/>
              <a:defRPr lang="en-US" sz="16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3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761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MS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/>
          </p:cNvSpPr>
          <p:nvPr userDrawn="1"/>
        </p:nvSpPr>
        <p:spPr>
          <a:xfrm>
            <a:off x="4305300" y="6467475"/>
            <a:ext cx="533400" cy="365125"/>
          </a:xfrm>
          <a:prstGeom prst="rect">
            <a:avLst/>
          </a:prstGeom>
        </p:spPr>
        <p:txBody>
          <a:bodyPr lIns="68580" tIns="34290" rIns="68580" bIns="3429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hangingPunct="1">
              <a:defRPr/>
            </a:pPr>
            <a:fld id="{DDFFF722-0890-434E-94AA-75AA1D319E1A}" type="slidenum">
              <a:rPr lang="en-US" sz="900" smtClean="0">
                <a:solidFill>
                  <a:prstClr val="black">
                    <a:tint val="75000"/>
                  </a:prstClr>
                </a:solidFill>
              </a:rPr>
              <a:pPr defTabSz="685800" eaLnBrk="1" hangingPunct="1">
                <a:defRPr/>
              </a:pPr>
              <a:t>‹#›</a:t>
            </a:fld>
            <a:endParaRPr lang="en-US" sz="9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Placeholder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D004"/>
          </a:solidFill>
          <a:effectLst>
            <a:outerShdw dist="76200" dir="5640000" algn="tl" rotWithShape="0">
              <a:srgbClr val="084A9C"/>
            </a:outerShdw>
          </a:effectLst>
        </p:spPr>
        <p:txBody>
          <a:bodyPr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6"/>
            <a:ext cx="4114800" cy="4525963"/>
          </a:xfrm>
        </p:spPr>
        <p:txBody>
          <a:bodyPr/>
          <a:lstStyle>
            <a:lvl1pPr>
              <a:defRPr sz="1950"/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Calibri" pitchFamily="34" charset="0"/>
              <a:buChar char="–"/>
              <a:defRPr lang="en-US" sz="16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350"/>
            </a:lvl3pPr>
            <a:lvl4pPr>
              <a:defRPr lang="en-US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572000" y="1600206"/>
            <a:ext cx="4114800" cy="4525963"/>
          </a:xfrm>
        </p:spPr>
        <p:txBody>
          <a:bodyPr/>
          <a:lstStyle>
            <a:lvl1pPr>
              <a:defRPr lang="en-US" sz="1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Calibri" pitchFamily="34" charset="0"/>
              <a:buChar char="–"/>
              <a:defRPr lang="en-US" sz="16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3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555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ternate 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 userDrawn="1"/>
        </p:nvGrpSpPr>
        <p:grpSpPr bwMode="auto">
          <a:xfrm>
            <a:off x="0" y="0"/>
            <a:ext cx="9144000" cy="1371600"/>
            <a:chOff x="0" y="0"/>
            <a:chExt cx="9144001" cy="1371600"/>
          </a:xfrm>
        </p:grpSpPr>
        <p:sp>
          <p:nvSpPr>
            <p:cNvPr id="5" name="Rectangle 4"/>
            <p:cNvSpPr/>
            <p:nvPr userDrawn="1"/>
          </p:nvSpPr>
          <p:spPr bwMode="white">
            <a:xfrm>
              <a:off x="0" y="0"/>
              <a:ext cx="9144001" cy="137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0"/>
              <a:ext cx="9144001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cxnSp>
        <p:nvCxnSpPr>
          <p:cNvPr id="7" name="Straight Connector 6"/>
          <p:cNvCxnSpPr/>
          <p:nvPr userDrawn="1"/>
        </p:nvCxnSpPr>
        <p:spPr>
          <a:xfrm rot="5400000">
            <a:off x="2020094" y="2858294"/>
            <a:ext cx="2209800" cy="1588"/>
          </a:xfrm>
          <a:prstGeom prst="line">
            <a:avLst/>
          </a:prstGeom>
          <a:ln w="190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14600"/>
            <a:ext cx="26987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828806"/>
            <a:ext cx="5334000" cy="1601977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0"/>
          </p:nvPr>
        </p:nvSpPr>
        <p:spPr bwMode="gray">
          <a:xfrm>
            <a:off x="3352800" y="3429000"/>
            <a:ext cx="5257800" cy="487313"/>
          </a:xfrm>
        </p:spPr>
        <p:txBody>
          <a:bodyPr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24156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57105-8FEE-4550-A2F3-0DF0E8B1A3AA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5A190-F942-4BF9-ADDC-8070E5CED2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692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813675" y="852488"/>
            <a:ext cx="1841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457200" eaLnBrk="1" hangingPunct="1">
              <a:lnSpc>
                <a:spcPct val="90000"/>
              </a:lnSpc>
              <a:defRPr/>
            </a:pPr>
            <a:endParaRPr lang="en-US" dirty="0">
              <a:solidFill>
                <a:srgbClr val="696253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2057400"/>
            <a:ext cx="8534400" cy="2590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3799055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813675" y="852488"/>
            <a:ext cx="1841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457200" eaLnBrk="1" hangingPunct="1">
              <a:lnSpc>
                <a:spcPct val="90000"/>
              </a:lnSpc>
              <a:defRPr/>
            </a:pPr>
            <a:endParaRPr lang="en-US" dirty="0">
              <a:solidFill>
                <a:srgbClr val="696253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2057400"/>
            <a:ext cx="8534400" cy="2590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4001281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813675" y="852488"/>
            <a:ext cx="18415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457200" eaLnBrk="1" hangingPunct="1">
              <a:lnSpc>
                <a:spcPct val="90000"/>
              </a:lnSpc>
              <a:defRPr/>
            </a:pPr>
            <a:endParaRPr lang="en-US" dirty="0">
              <a:solidFill>
                <a:srgbClr val="696253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2057400"/>
            <a:ext cx="8534400" cy="2590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8323796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0" descr="Horizontal. Web. 1 temp unchecked. large.jpg"/>
          <p:cNvSpPr>
            <a:spLocks noChangeAspect="1"/>
          </p:cNvSpPr>
          <p:nvPr userDrawn="1"/>
        </p:nvSpPr>
        <p:spPr bwMode="auto">
          <a:xfrm>
            <a:off x="838200" y="2590800"/>
            <a:ext cx="7391400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solidFill>
                <a:srgbClr val="000000"/>
              </a:solidFill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4580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71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BED65-41E2-4AAC-95D9-3741C5DE4B04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A7CB6-A2C3-4759-A66F-D89DD3D33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0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2" y="2160589"/>
            <a:ext cx="3138026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F8DA1-8D32-4309-BB43-6EBFEB639CB0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43067-777D-41BE-8155-98A2F5B2FA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1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1" y="2737250"/>
            <a:ext cx="3139217" cy="33041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9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0" y="2737250"/>
            <a:ext cx="3139213" cy="33041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ADA24-DEB6-46DB-A822-C89329A2580C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46EB-03F3-44BB-A529-A4AAF6AE3E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9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EE87D-514B-480B-9893-8C5FE461CE4B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8129A-58BE-4D96-81C1-3A873DA838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81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B393A-E633-440E-8F54-B66251940B1A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ABF0-2AC4-4018-9D41-82C21803A2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8" y="514929"/>
            <a:ext cx="3385156" cy="55264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/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782A-C6DD-4075-90BD-11E1B38D4A3A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7BEA4-14D8-474E-8F7B-B8B6A5C19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1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5367338"/>
            <a:ext cx="6447500" cy="674024"/>
          </a:xfrm>
        </p:spPr>
        <p:txBody>
          <a:bodyPr/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DAAD-A1BF-4B64-AFD6-4AAC21DAD2AE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4B87B-0193-473E-9BD0-28F3A00E8B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7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sosceles Triangle 28"/>
          <p:cNvSpPr/>
          <p:nvPr/>
        </p:nvSpPr>
        <p:spPr bwMode="auto">
          <a:xfrm>
            <a:off x="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08000" y="609600"/>
            <a:ext cx="77200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2160588"/>
            <a:ext cx="77200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2025"/>
            <a:ext cx="684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FFBD80-15BC-4649-90B7-D88AB631493F}" type="datetimeFigureOut">
              <a:rPr lang="en-US"/>
              <a:pPr>
                <a:defRPr/>
              </a:pPr>
              <a:t>7/2/2018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6042025"/>
            <a:ext cx="4722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6042025"/>
            <a:ext cx="511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675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523F906-F54B-4AE5-B319-145F4618FC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2" name="Group 18"/>
          <p:cNvGrpSpPr>
            <a:grpSpLocks/>
          </p:cNvGrpSpPr>
          <p:nvPr userDrawn="1"/>
        </p:nvGrpSpPr>
        <p:grpSpPr bwMode="auto">
          <a:xfrm>
            <a:off x="8077200" y="-7938"/>
            <a:ext cx="1066800" cy="6865938"/>
            <a:chOff x="6511188" y="-7938"/>
            <a:chExt cx="2632812" cy="6865938"/>
          </a:xfrm>
        </p:grpSpPr>
        <p:sp>
          <p:nvSpPr>
            <p:cNvPr id="30" name="Rectangle 23"/>
            <p:cNvSpPr/>
            <p:nvPr/>
          </p:nvSpPr>
          <p:spPr bwMode="auto">
            <a:xfrm>
              <a:off x="6511188" y="3352800"/>
              <a:ext cx="2632812" cy="350520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5"/>
            <p:cNvSpPr/>
            <p:nvPr/>
          </p:nvSpPr>
          <p:spPr bwMode="auto">
            <a:xfrm>
              <a:off x="7200734" y="-7938"/>
              <a:ext cx="1943266" cy="6865938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/>
            <p:cNvSpPr/>
            <p:nvPr/>
          </p:nvSpPr>
          <p:spPr bwMode="auto">
            <a:xfrm>
              <a:off x="6699246" y="3048000"/>
              <a:ext cx="2444754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7"/>
            <p:cNvSpPr/>
            <p:nvPr/>
          </p:nvSpPr>
          <p:spPr bwMode="auto">
            <a:xfrm>
              <a:off x="7000924" y="-7938"/>
              <a:ext cx="2143076" cy="6865938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8"/>
            <p:cNvSpPr/>
            <p:nvPr/>
          </p:nvSpPr>
          <p:spPr bwMode="auto">
            <a:xfrm>
              <a:off x="8172367" y="-7938"/>
              <a:ext cx="967716" cy="6865938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9"/>
            <p:cNvSpPr/>
            <p:nvPr/>
          </p:nvSpPr>
          <p:spPr bwMode="auto">
            <a:xfrm>
              <a:off x="8203710" y="-7938"/>
              <a:ext cx="936373" cy="6865938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35"/>
            <p:cNvSpPr/>
            <p:nvPr/>
          </p:nvSpPr>
          <p:spPr bwMode="auto">
            <a:xfrm>
              <a:off x="7780580" y="3589338"/>
              <a:ext cx="1363421" cy="3268662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6" r:id="rId11"/>
    <p:sldLayoutId id="2147483901" r:id="rId12"/>
    <p:sldLayoutId id="2147483907" r:id="rId13"/>
    <p:sldLayoutId id="2147483902" r:id="rId14"/>
    <p:sldLayoutId id="2147483903" r:id="rId15"/>
    <p:sldLayoutId id="2147483904" r:id="rId16"/>
    <p:sldLayoutId id="2147483908" r:id="rId17"/>
    <p:sldLayoutId id="2147483909" r:id="rId18"/>
    <p:sldLayoutId id="2147483910" r:id="rId19"/>
    <p:sldLayoutId id="2147483911" r:id="rId20"/>
    <p:sldLayoutId id="2147483912" r:id="rId21"/>
    <p:sldLayoutId id="2147483913" r:id="rId22"/>
    <p:sldLayoutId id="2147483914" r:id="rId23"/>
  </p:sldLayoutIdLst>
  <p:hf sldNum="0" hdr="0" ftr="0" dt="0"/>
  <p:txStyles>
    <p:titleStyle>
      <a:lvl1pPr algn="l" defTabSz="3429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3429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3429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3429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2800" kern="1200">
          <a:solidFill>
            <a:srgbClr val="404040"/>
          </a:solidFill>
          <a:latin typeface="+mn-lt"/>
          <a:ea typeface="+mn-ea"/>
          <a:cs typeface="+mn-cs"/>
        </a:defRPr>
      </a:lvl1pPr>
      <a:lvl2pPr marL="557213" indent="-214313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2400" kern="1200">
          <a:solidFill>
            <a:srgbClr val="404040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2400" kern="1200">
          <a:solidFill>
            <a:srgbClr val="404040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2400" kern="1200">
          <a:solidFill>
            <a:srgbClr val="404040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://uclaisap.org/cyberpay/dmhcod/asp/register.asp" TargetMode="External"/><Relationship Id="rId3" Type="http://schemas.openxmlformats.org/officeDocument/2006/relationships/hyperlink" Target="https://www.cvent.com/events/substance-use-disorder-statewide-conference/registration-6dd4d628eea24eada505b6a2c8513336.aspx?fqp=true" TargetMode="External"/><Relationship Id="rId7" Type="http://schemas.openxmlformats.org/officeDocument/2006/relationships/hyperlink" Target="https://www.cpca.org/cpca/Reg/Event_Display.aspx?EventKey=2AC201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urveymonkey.com/r/LNPZY2N" TargetMode="External"/><Relationship Id="rId5" Type="http://schemas.openxmlformats.org/officeDocument/2006/relationships/hyperlink" Target="https://www.surveymonkey.com/r/JVVDBLC" TargetMode="External"/><Relationship Id="rId4" Type="http://schemas.openxmlformats.org/officeDocument/2006/relationships/hyperlink" Target="https://www.regonline.com/registration/Checkin.aspx?EventId=2301907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rrawson@mednet.ucla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imberlyvalencia@mednet.ucla.edu" TargetMode="External"/><Relationship Id="rId5" Type="http://schemas.openxmlformats.org/officeDocument/2006/relationships/hyperlink" Target="http://uclaisap.org/ca-hubandspoke" TargetMode="External"/><Relationship Id="rId4" Type="http://schemas.openxmlformats.org/officeDocument/2006/relationships/hyperlink" Target="mailto:mpmcg@stanford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533400" y="1844675"/>
            <a:ext cx="7543800" cy="1649413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California’s Hub and Spoke System </a:t>
            </a:r>
            <a:br>
              <a:rPr lang="en-US" altLang="en-US" sz="3600" dirty="0" smtClean="0"/>
            </a:br>
            <a:r>
              <a:rPr lang="en-US" altLang="en-US" sz="3600" dirty="0" smtClean="0"/>
              <a:t>Learning Collaborative 4 </a:t>
            </a:r>
            <a:r>
              <a:rPr lang="en-US" altLang="en-US" sz="4500" dirty="0" smtClean="0"/>
              <a:t/>
            </a:r>
            <a:br>
              <a:rPr lang="en-US" altLang="en-US" sz="4500" dirty="0" smtClean="0"/>
            </a:br>
            <a:endParaRPr lang="en-US" altLang="en-US" sz="4500" dirty="0" smtClean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407987" y="3060682"/>
            <a:ext cx="7669213" cy="954088"/>
          </a:xfrm>
        </p:spPr>
        <p:txBody>
          <a:bodyPr/>
          <a:lstStyle/>
          <a:p>
            <a:pPr eaLnBrk="1" hangingPunct="1"/>
            <a:r>
              <a:rPr lang="en-US" altLang="en-US" sz="2700" dirty="0" smtClean="0">
                <a:solidFill>
                  <a:srgbClr val="00B0F0"/>
                </a:solidFill>
              </a:rPr>
              <a:t>Hub and Spoke: Building a System of Care</a:t>
            </a:r>
          </a:p>
          <a:p>
            <a:pPr eaLnBrk="1" hangingPunct="1"/>
            <a:endParaRPr lang="en-US" altLang="en-US" sz="2700" dirty="0" smtClean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04988" y="4081463"/>
            <a:ext cx="184150" cy="508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Trebuchet MS" panose="020B0603020202020204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647" y="3810000"/>
            <a:ext cx="7534275" cy="3008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>
                <a:solidFill>
                  <a:prstClr val="black"/>
                </a:solidFill>
                <a:latin typeface="Trebuchet MS" panose="020B0603020202020204"/>
              </a:rPr>
              <a:t>Richard Rawson, PhD</a:t>
            </a: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>
                <a:solidFill>
                  <a:prstClr val="black"/>
                </a:solidFill>
                <a:latin typeface="Trebuchet MS" panose="020B0603020202020204"/>
              </a:rPr>
              <a:t>Professor Emeritus, UCLA</a:t>
            </a: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Trebuchet MS" panose="020B0603020202020204"/>
            </a:endParaRP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>
                <a:solidFill>
                  <a:prstClr val="black"/>
                </a:solidFill>
                <a:latin typeface="Trebuchet MS" panose="020B0603020202020204"/>
              </a:rPr>
              <a:t>Christopher </a:t>
            </a:r>
            <a:r>
              <a:rPr lang="en-US" sz="1350" dirty="0" err="1">
                <a:solidFill>
                  <a:prstClr val="black"/>
                </a:solidFill>
                <a:latin typeface="Trebuchet MS" panose="020B0603020202020204"/>
              </a:rPr>
              <a:t>Lukonis</a:t>
            </a:r>
            <a:r>
              <a:rPr lang="en-US" sz="1350" dirty="0">
                <a:solidFill>
                  <a:prstClr val="black"/>
                </a:solidFill>
                <a:latin typeface="Trebuchet MS" panose="020B0603020202020204"/>
              </a:rPr>
              <a:t>, MD, PhD</a:t>
            </a: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>
                <a:solidFill>
                  <a:prstClr val="black"/>
                </a:solidFill>
                <a:latin typeface="Trebuchet MS" panose="020B0603020202020204"/>
              </a:rPr>
              <a:t>Gifford Health Care, Vermont</a:t>
            </a: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Trebuchet MS" panose="020B0603020202020204"/>
            </a:endParaRP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Mark </a:t>
            </a:r>
            <a:r>
              <a:rPr lang="en-US" sz="1350" dirty="0" err="1" smtClean="0">
                <a:solidFill>
                  <a:prstClr val="black"/>
                </a:solidFill>
                <a:latin typeface="Trebuchet MS" panose="020B0603020202020204"/>
              </a:rPr>
              <a:t>MdGovern</a:t>
            </a: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 &amp; Mehret </a:t>
            </a: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Assefa, MPH, PhD</a:t>
            </a:r>
            <a:endParaRPr lang="en-US" sz="1350" dirty="0">
              <a:solidFill>
                <a:prstClr val="black"/>
              </a:solidFill>
              <a:latin typeface="Trebuchet MS" panose="020B0603020202020204"/>
            </a:endParaRP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>
                <a:solidFill>
                  <a:prstClr val="black"/>
                </a:solidFill>
                <a:latin typeface="Trebuchet MS" panose="020B0603020202020204"/>
              </a:rPr>
              <a:t>Stanford University </a:t>
            </a: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School of Medicine</a:t>
            </a:r>
            <a:endParaRPr lang="en-US" sz="1350" dirty="0">
              <a:solidFill>
                <a:prstClr val="black"/>
              </a:solidFill>
              <a:latin typeface="Trebuchet MS" panose="020B0603020202020204"/>
            </a:endParaRP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Trebuchet MS" panose="020B0603020202020204"/>
            </a:endParaRP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June 18</a:t>
            </a:r>
            <a:r>
              <a:rPr lang="en-US" sz="1350" baseline="30000" dirty="0" smtClean="0">
                <a:solidFill>
                  <a:prstClr val="black"/>
                </a:solidFill>
                <a:latin typeface="Trebuchet MS" panose="020B0603020202020204"/>
              </a:rPr>
              <a:t>th</a:t>
            </a: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, </a:t>
            </a: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2018 and </a:t>
            </a: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June 28</a:t>
            </a:r>
            <a:r>
              <a:rPr lang="en-US" sz="1350" baseline="30000" dirty="0" smtClean="0">
                <a:solidFill>
                  <a:prstClr val="black"/>
                </a:solidFill>
                <a:latin typeface="Trebuchet MS" panose="020B0603020202020204"/>
              </a:rPr>
              <a:t>th</a:t>
            </a: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, 2018</a:t>
            </a:r>
            <a:endParaRPr lang="en-US" sz="1350" dirty="0">
              <a:solidFill>
                <a:prstClr val="black"/>
              </a:solidFill>
              <a:latin typeface="Trebuchet MS" panose="020B0603020202020204"/>
            </a:endParaRP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50" dirty="0" smtClean="0">
                <a:solidFill>
                  <a:prstClr val="black"/>
                </a:solidFill>
                <a:latin typeface="Trebuchet MS" panose="020B0603020202020204"/>
              </a:rPr>
              <a:t>(repeated)</a:t>
            </a:r>
          </a:p>
          <a:p>
            <a:pPr algn="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Trebuchet MS" panose="020B0603020202020204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/>
              <a:t>*</a:t>
            </a:r>
            <a:r>
              <a:rPr lang="fr-FR" sz="1400" dirty="0"/>
              <a:t>Content </a:t>
            </a:r>
            <a:r>
              <a:rPr lang="fr-FR" sz="1400" dirty="0" err="1"/>
              <a:t>was</a:t>
            </a:r>
            <a:r>
              <a:rPr lang="fr-FR" sz="1400" dirty="0"/>
              <a:t> </a:t>
            </a:r>
            <a:r>
              <a:rPr lang="fr-FR" sz="1400" dirty="0" err="1"/>
              <a:t>edited</a:t>
            </a:r>
            <a:r>
              <a:rPr lang="fr-FR" sz="1400" dirty="0"/>
              <a:t> for publication.*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 smtClean="0">
              <a:solidFill>
                <a:prstClr val="black"/>
              </a:solidFill>
              <a:latin typeface="Trebuchet MS" panose="020B0603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Healthy Flow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Patients needing daily observed dosing are admitted to the Hub</a:t>
            </a:r>
          </a:p>
          <a:p>
            <a:r>
              <a:rPr lang="en-US" altLang="en-US" smtClean="0"/>
              <a:t>As patients are stabilized they are transferred to less restrictive levels of care</a:t>
            </a:r>
          </a:p>
          <a:p>
            <a:pPr lvl="1"/>
            <a:r>
              <a:rPr lang="en-US" altLang="en-US" smtClean="0"/>
              <a:t>Take Homes</a:t>
            </a:r>
          </a:p>
          <a:p>
            <a:pPr lvl="1"/>
            <a:r>
              <a:rPr lang="en-US" altLang="en-US" smtClean="0"/>
              <a:t>Spokes (if on buprenorphine)</a:t>
            </a:r>
          </a:p>
          <a:p>
            <a:r>
              <a:rPr lang="en-US" altLang="en-US" smtClean="0"/>
              <a:t>Patients unstable in the Spoke are readily transferred back up to the Hub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Aids to Flow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Consider buprenorphine first-line</a:t>
            </a:r>
          </a:p>
          <a:p>
            <a:r>
              <a:rPr lang="en-US" altLang="en-US" smtClean="0"/>
              <a:t>Early buprenorphine take home doses</a:t>
            </a:r>
          </a:p>
          <a:p>
            <a:r>
              <a:rPr lang="en-US" altLang="en-US" smtClean="0"/>
              <a:t>Double/double/triple dosing</a:t>
            </a:r>
          </a:p>
          <a:p>
            <a:r>
              <a:rPr lang="en-US" altLang="en-US" smtClean="0"/>
              <a:t>Priority admission for unstable Spoke patients</a:t>
            </a:r>
          </a:p>
          <a:p>
            <a:pPr lvl="1"/>
            <a:r>
              <a:rPr lang="en-US" altLang="en-US" smtClean="0"/>
              <a:t>Don’t reinvent the wheel, get them in</a:t>
            </a:r>
          </a:p>
          <a:p>
            <a:r>
              <a:rPr lang="en-US" altLang="en-US" smtClean="0"/>
              <a:t>Engage Hub counselors with the MAT team to make efficient Spoke transfers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Aids to Flow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Have MAT team screen Hub waiting lists for Spoke candidates</a:t>
            </a:r>
          </a:p>
          <a:p>
            <a:r>
              <a:rPr lang="en-US" altLang="en-US" smtClean="0"/>
              <a:t>Regular MAT Team/Hub counselor meetings to review transfers (both directions)</a:t>
            </a:r>
          </a:p>
          <a:p>
            <a:r>
              <a:rPr lang="en-US" altLang="en-US" smtClean="0"/>
              <a:t>Avoid the “black hole” Spoke to Hub transfer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7797800" cy="1320800"/>
          </a:xfrm>
        </p:spPr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Rapid Access Treatment in the 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Screen patient for OUD in the ED</a:t>
            </a:r>
          </a:p>
          <a:p>
            <a:pPr>
              <a:defRPr/>
            </a:pPr>
            <a:r>
              <a:rPr lang="en-US" dirty="0" smtClean="0"/>
              <a:t>Initiate buprenorphine in the ED or do home induction (3 day maximum prescription)</a:t>
            </a:r>
          </a:p>
          <a:p>
            <a:pPr>
              <a:defRPr/>
            </a:pPr>
            <a:r>
              <a:rPr lang="en-US" dirty="0" smtClean="0"/>
              <a:t>Refer to a Hub or Spoke to be seen within 72 hours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1800" dirty="0" smtClean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1800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sz="1800" dirty="0" smtClean="0"/>
          </a:p>
          <a:p>
            <a:pPr marL="0" indent="0" algn="r">
              <a:buFont typeface="Wingdings 3" panose="05040102010807070707" pitchFamily="18" charset="2"/>
              <a:buNone/>
              <a:defRPr/>
            </a:pPr>
            <a:r>
              <a:rPr lang="en-US" sz="1800" dirty="0" smtClean="0"/>
              <a:t>JAMA</a:t>
            </a:r>
            <a:r>
              <a:rPr lang="en-US" sz="1800" dirty="0"/>
              <a:t>. 2015;313(16):1636-1644. doi:10.1001/jama.2015.3474</a:t>
            </a:r>
            <a:endParaRPr lang="en-US" sz="1800" dirty="0" smtClean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FFC000"/>
                </a:solidFill>
              </a:rPr>
              <a:t>Example: Baseline Criteria for </a:t>
            </a:r>
            <a:br>
              <a:rPr lang="en-US" altLang="en-US" sz="4000" smtClean="0">
                <a:solidFill>
                  <a:srgbClr val="FFC000"/>
                </a:solidFill>
              </a:rPr>
            </a:br>
            <a:r>
              <a:rPr lang="en-US" altLang="en-US" sz="4000" smtClean="0">
                <a:solidFill>
                  <a:srgbClr val="FFC000"/>
                </a:solidFill>
              </a:rPr>
              <a:t>Spoke Transfer from Hub</a:t>
            </a:r>
            <a:endParaRPr lang="en-US" altLang="en-US" sz="400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29000"/>
          </a:xfrm>
        </p:spPr>
        <p:txBody>
          <a:bodyPr/>
          <a:lstStyle/>
          <a:p>
            <a:pPr eaLnBrk="1" hangingPunct="1"/>
            <a:r>
              <a:rPr lang="en-US" altLang="en-US" smtClean="0"/>
              <a:t>On at least 6 take homes per week</a:t>
            </a:r>
          </a:p>
          <a:p>
            <a:pPr eaLnBrk="1" hangingPunct="1"/>
            <a:r>
              <a:rPr lang="en-US" altLang="en-US" smtClean="0"/>
              <a:t>Successful medication call-back</a:t>
            </a:r>
          </a:p>
          <a:p>
            <a:pPr eaLnBrk="1" hangingPunct="1"/>
            <a:r>
              <a:rPr lang="en-US" altLang="en-US" smtClean="0"/>
              <a:t>Screen for EtG and THC</a:t>
            </a:r>
          </a:p>
          <a:p>
            <a:pPr eaLnBrk="1" hangingPunct="1"/>
            <a:r>
              <a:rPr lang="en-US" altLang="en-US" smtClean="0"/>
              <a:t>Recommendation from counselor</a:t>
            </a:r>
          </a:p>
          <a:p>
            <a:pPr eaLnBrk="1" hangingPunct="1"/>
            <a:r>
              <a:rPr lang="en-US" altLang="en-US" smtClean="0"/>
              <a:t>Meeting with Medical Director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Possible MAT Team Functions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Triage waiting lists</a:t>
            </a:r>
          </a:p>
          <a:p>
            <a:r>
              <a:rPr lang="en-US" altLang="en-US" smtClean="0"/>
              <a:t>Help define Spoke level of care on continuum: Spoke, Super-Spoke, etc.</a:t>
            </a:r>
          </a:p>
          <a:p>
            <a:r>
              <a:rPr lang="en-US" altLang="en-US" smtClean="0"/>
              <a:t>ED-BRIDGE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FFC000"/>
                </a:solidFill>
              </a:rPr>
              <a:t>MAT team fine-tuning of referral</a:t>
            </a:r>
            <a:endParaRPr lang="en-US" altLang="en-US" sz="400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Matching patient to prescriber preferences and expertise</a:t>
            </a:r>
          </a:p>
          <a:p>
            <a:pPr lvl="1" eaLnBrk="1" hangingPunct="1"/>
            <a:r>
              <a:rPr lang="en-US" altLang="en-US" smtClean="0"/>
              <a:t>Specialty</a:t>
            </a:r>
          </a:p>
          <a:p>
            <a:pPr lvl="1" eaLnBrk="1" hangingPunct="1"/>
            <a:r>
              <a:rPr lang="en-US" altLang="en-US" smtClean="0"/>
              <a:t>Geographic considerations</a:t>
            </a:r>
          </a:p>
          <a:p>
            <a:pPr lvl="1" eaLnBrk="1" hangingPunct="1"/>
            <a:r>
              <a:rPr lang="en-US" altLang="en-US" smtClean="0"/>
              <a:t>Handling marijuana use</a:t>
            </a:r>
          </a:p>
          <a:p>
            <a:pPr lvl="1" eaLnBrk="1" hangingPunct="1"/>
            <a:r>
              <a:rPr lang="en-US" altLang="en-US" smtClean="0"/>
              <a:t>Use of other illicit substances, EtOH</a:t>
            </a:r>
          </a:p>
          <a:p>
            <a:pPr lvl="1" eaLnBrk="1" hangingPunct="1"/>
            <a:r>
              <a:rPr lang="en-US" altLang="en-US" smtClean="0"/>
              <a:t>Comfort level with mental health disorders</a:t>
            </a:r>
          </a:p>
          <a:p>
            <a:pPr lvl="1" eaLnBrk="1" hangingPunct="1"/>
            <a:r>
              <a:rPr lang="en-US" altLang="en-US" smtClean="0"/>
              <a:t>Pregnancy</a:t>
            </a:r>
          </a:p>
          <a:p>
            <a:pPr lvl="1" eaLnBrk="1" hangingPunct="1"/>
            <a:r>
              <a:rPr lang="en-US" altLang="en-US" smtClean="0"/>
              <a:t>Pain management</a:t>
            </a: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27653" name="Picture 1" descr="Description: http://istasounds.org/wp-content/uploads/2015/05/tuning-forks-physic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01" r="6000" b="6400"/>
          <a:stretch>
            <a:fillRect/>
          </a:stretch>
        </p:blipFill>
        <p:spPr bwMode="auto">
          <a:xfrm>
            <a:off x="6248400" y="2300288"/>
            <a:ext cx="2057400" cy="189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Spoke Styles Examples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810000"/>
          </a:xfrm>
        </p:spPr>
        <p:txBody>
          <a:bodyPr/>
          <a:lstStyle/>
          <a:p>
            <a:r>
              <a:rPr lang="en-US" altLang="en-US" smtClean="0"/>
              <a:t>Busy PCP office</a:t>
            </a:r>
          </a:p>
          <a:p>
            <a:pPr lvl="1"/>
            <a:r>
              <a:rPr lang="en-US" altLang="en-US" smtClean="0"/>
              <a:t>Already on stable dose of buprenorphine</a:t>
            </a:r>
          </a:p>
          <a:p>
            <a:pPr lvl="1"/>
            <a:r>
              <a:rPr lang="en-US" altLang="en-US" smtClean="0"/>
              <a:t>Stable for monthly follow-up</a:t>
            </a:r>
          </a:p>
          <a:p>
            <a:pPr lvl="1"/>
            <a:r>
              <a:rPr lang="en-US" altLang="en-US" smtClean="0"/>
              <a:t>Stable mental health disorders</a:t>
            </a:r>
          </a:p>
          <a:p>
            <a:r>
              <a:rPr lang="en-US" altLang="en-US" smtClean="0"/>
              <a:t>Group psychiatry practice</a:t>
            </a:r>
          </a:p>
          <a:p>
            <a:pPr lvl="1"/>
            <a:r>
              <a:rPr lang="en-US" altLang="en-US" smtClean="0"/>
              <a:t>Time for buprenorphine induction</a:t>
            </a:r>
          </a:p>
          <a:p>
            <a:pPr lvl="1"/>
            <a:r>
              <a:rPr lang="en-US" altLang="en-US" smtClean="0"/>
              <a:t>Easy access to augmented mental health care, such as IOP</a:t>
            </a:r>
          </a:p>
          <a:p>
            <a:pPr lvl="1"/>
            <a:r>
              <a:rPr lang="en-US" altLang="en-US" smtClean="0"/>
              <a:t>Follow-up available multiple times per week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28600"/>
            <a:ext cx="7010400" cy="4986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29200"/>
            <a:ext cx="7086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Hub: How to connect to Spokes?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Multi-site MAT teams</a:t>
            </a:r>
          </a:p>
          <a:p>
            <a:r>
              <a:rPr lang="en-US" altLang="en-US" smtClean="0"/>
              <a:t>Pharmaceutical representatives</a:t>
            </a:r>
          </a:p>
          <a:p>
            <a:r>
              <a:rPr lang="en-US" altLang="en-US" smtClean="0"/>
              <a:t>House-calls </a:t>
            </a:r>
          </a:p>
          <a:p>
            <a:r>
              <a:rPr lang="en-US" altLang="en-US" smtClean="0"/>
              <a:t>Open houses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Agenda</a:t>
            </a:r>
            <a:r>
              <a:rPr lang="en-US" altLang="en-US" smtClean="0"/>
              <a:t>	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08000" y="2160588"/>
            <a:ext cx="7950200" cy="388143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Introductions and overview – Rick Rawson</a:t>
            </a:r>
          </a:p>
          <a:p>
            <a:pPr eaLnBrk="1" hangingPunct="1"/>
            <a:r>
              <a:rPr lang="en-US" altLang="en-US" dirty="0" smtClean="0"/>
              <a:t>Circulation Through the Hub and Spoke – Chris </a:t>
            </a:r>
            <a:r>
              <a:rPr lang="en-US" altLang="en-US" dirty="0" err="1" smtClean="0"/>
              <a:t>Lukonis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Practice Discussion</a:t>
            </a:r>
          </a:p>
          <a:p>
            <a:pPr eaLnBrk="1" hangingPunct="1"/>
            <a:r>
              <a:rPr lang="en-US" altLang="en-US" dirty="0" smtClean="0"/>
              <a:t>Prescriber Facilitator project – Rick Rawson</a:t>
            </a:r>
          </a:p>
          <a:p>
            <a:pPr eaLnBrk="1" hangingPunct="1"/>
            <a:r>
              <a:rPr lang="en-US" altLang="en-US" dirty="0" smtClean="0"/>
              <a:t>QI Measures – Mehret </a:t>
            </a:r>
            <a:r>
              <a:rPr lang="en-US" altLang="en-US" dirty="0" smtClean="0"/>
              <a:t>Assefa/Mark McGovern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Connecting Hub to Spoke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Devote part of Hub physician time to networking</a:t>
            </a:r>
          </a:p>
          <a:p>
            <a:r>
              <a:rPr lang="en-US" altLang="en-US" smtClean="0"/>
              <a:t>Make Hub consultation an option</a:t>
            </a:r>
          </a:p>
          <a:p>
            <a:r>
              <a:rPr lang="en-US" altLang="en-US" smtClean="0"/>
              <a:t>Assure rapid access to Hub for unstable spoke patients</a:t>
            </a:r>
          </a:p>
          <a:p>
            <a:pPr lvl="1"/>
            <a:r>
              <a:rPr lang="en-US" altLang="en-US" smtClean="0"/>
              <a:t>Spoke to Hub “72 hour rule” courtesy dose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4000" smtClean="0">
                <a:solidFill>
                  <a:srgbClr val="FFC000"/>
                </a:solidFill>
              </a:rPr>
              <a:t>Additional MAT team referral functions</a:t>
            </a:r>
            <a:endParaRPr lang="en-US" altLang="en-US" sz="400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“Warm hand-offs”</a:t>
            </a:r>
          </a:p>
          <a:p>
            <a:pPr lvl="1" eaLnBrk="1" hangingPunct="1"/>
            <a:r>
              <a:rPr lang="en-US" altLang="en-US" smtClean="0"/>
              <a:t>Patients who meet baseline criteria must generally be referred to a Spoke</a:t>
            </a:r>
          </a:p>
          <a:p>
            <a:pPr lvl="1" eaLnBrk="1" hangingPunct="1"/>
            <a:r>
              <a:rPr lang="en-US" altLang="en-US" smtClean="0"/>
              <a:t>Smooth transition into Hub or into Spoke</a:t>
            </a:r>
          </a:p>
          <a:p>
            <a:pPr eaLnBrk="1" hangingPunct="1"/>
            <a:r>
              <a:rPr lang="en-US" altLang="en-US" smtClean="0"/>
              <a:t>Updates on transfers to referring providers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32772" name="Picture 3" descr="Handoff Leads Marketing S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95813"/>
            <a:ext cx="4495800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FFC000"/>
                </a:solidFill>
              </a:rPr>
              <a:t>Referral to the Hub</a:t>
            </a:r>
            <a:endParaRPr lang="en-US" altLang="en-US" sz="400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Not punishment</a:t>
            </a:r>
          </a:p>
          <a:p>
            <a:pPr eaLnBrk="1" hangingPunct="1"/>
            <a:r>
              <a:rPr lang="en-US" altLang="en-US" smtClean="0"/>
              <a:t>It is a referral to a specialist</a:t>
            </a:r>
          </a:p>
          <a:p>
            <a:pPr eaLnBrk="1" hangingPunct="1"/>
            <a:r>
              <a:rPr lang="en-US" altLang="en-US" smtClean="0"/>
              <a:t>Explore patient perception</a:t>
            </a:r>
          </a:p>
          <a:p>
            <a:pPr eaLnBrk="1" hangingPunct="1"/>
            <a:r>
              <a:rPr lang="en-US" altLang="en-US" smtClean="0"/>
              <a:t>Set concrete goals for return to Spoke (preferably written, definitely communicated to Hub)</a:t>
            </a:r>
          </a:p>
          <a:p>
            <a:pPr eaLnBrk="1" hangingPunct="1"/>
            <a:r>
              <a:rPr lang="en-US" altLang="en-US" smtClean="0"/>
              <a:t>Continue other medical/psychiatric care if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Keys to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Close, working relationship between Hub physician and Spoke </a:t>
            </a:r>
            <a:r>
              <a:rPr lang="en-US" i="1" dirty="0" smtClean="0"/>
              <a:t>prescribers</a:t>
            </a:r>
          </a:p>
          <a:p>
            <a:pPr>
              <a:defRPr/>
            </a:pPr>
            <a:r>
              <a:rPr lang="en-US" dirty="0" smtClean="0"/>
              <a:t>Strong MAT teams:</a:t>
            </a:r>
          </a:p>
          <a:p>
            <a:pPr lvl="1">
              <a:defRPr/>
            </a:pPr>
            <a:r>
              <a:rPr lang="en-US" dirty="0" smtClean="0"/>
              <a:t>Willing to share expertise with </a:t>
            </a:r>
            <a:r>
              <a:rPr lang="en-US" i="1" dirty="0" smtClean="0"/>
              <a:t>prescribers</a:t>
            </a:r>
          </a:p>
          <a:p>
            <a:pPr lvl="1">
              <a:defRPr/>
            </a:pPr>
            <a:r>
              <a:rPr lang="en-US" dirty="0" smtClean="0"/>
              <a:t>Induction assistance</a:t>
            </a:r>
            <a:endParaRPr lang="en-US" i="1" dirty="0" smtClean="0"/>
          </a:p>
          <a:p>
            <a:pPr>
              <a:defRPr/>
            </a:pPr>
            <a:r>
              <a:rPr lang="en-US" i="1" dirty="0" smtClean="0"/>
              <a:t>Prescribers</a:t>
            </a:r>
            <a:r>
              <a:rPr lang="en-US" dirty="0" smtClean="0"/>
              <a:t> willing to take measured risks with </a:t>
            </a:r>
            <a:r>
              <a:rPr lang="en-US" smtClean="0"/>
              <a:t>Hub physician support</a:t>
            </a:r>
            <a:endParaRPr lang="en-US" dirty="0" smtClean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i="1" dirty="0" smtClean="0"/>
          </a:p>
          <a:p>
            <a:pPr>
              <a:defRPr/>
            </a:pPr>
            <a:endParaRPr lang="en-US" dirty="0" smtClean="0"/>
          </a:p>
          <a:p>
            <a:pPr marL="457200" lvl="1" indent="0">
              <a:buFont typeface="Wingdings 3" panose="05040102010807070707" pitchFamily="18" charset="2"/>
              <a:buNone/>
              <a:defRPr/>
            </a:pPr>
            <a:endParaRPr lang="en-US" dirty="0" smtClean="0"/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i="1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 bwMode="auto">
          <a:xfrm>
            <a:off x="3792220" y="1600200"/>
            <a:ext cx="3048000" cy="1828800"/>
          </a:xfrm>
          <a:prstGeom prst="ellips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en-US" dirty="0"/>
              <a:t>          </a:t>
            </a:r>
          </a:p>
          <a:p>
            <a:pPr>
              <a:defRPr/>
            </a:pPr>
            <a:r>
              <a:rPr lang="en-US" dirty="0"/>
              <a:t>         </a:t>
            </a:r>
            <a:r>
              <a:rPr lang="en-US" sz="2800" dirty="0">
                <a:ln>
                  <a:solidFill>
                    <a:schemeClr val="bg2"/>
                  </a:solidFill>
                </a:ln>
              </a:rPr>
              <a:t>HUB</a:t>
            </a:r>
          </a:p>
        </p:txBody>
      </p:sp>
      <p:sp>
        <p:nvSpPr>
          <p:cNvPr id="6" name="5-Point Star 5"/>
          <p:cNvSpPr/>
          <p:nvPr/>
        </p:nvSpPr>
        <p:spPr bwMode="auto">
          <a:xfrm>
            <a:off x="7086600" y="381000"/>
            <a:ext cx="1447800" cy="1066800"/>
          </a:xfrm>
          <a:prstGeom prst="star5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en-US" sz="900" dirty="0"/>
              <a:t>SPOKE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5-Point Star 6"/>
          <p:cNvSpPr/>
          <p:nvPr/>
        </p:nvSpPr>
        <p:spPr bwMode="auto">
          <a:xfrm>
            <a:off x="1600200" y="304800"/>
            <a:ext cx="1889760" cy="1371600"/>
          </a:xfrm>
          <a:prstGeom prst="star5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en-US" sz="1050" dirty="0"/>
              <a:t> </a:t>
            </a:r>
            <a:r>
              <a:rPr lang="en-US" sz="1100" dirty="0"/>
              <a:t>SPOKE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5-Point Star 7"/>
          <p:cNvSpPr/>
          <p:nvPr/>
        </p:nvSpPr>
        <p:spPr bwMode="auto">
          <a:xfrm>
            <a:off x="2590800" y="3924300"/>
            <a:ext cx="1371600" cy="1371600"/>
          </a:xfrm>
          <a:prstGeom prst="star5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en-US" sz="900" dirty="0"/>
              <a:t>SPOKE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5-Point Star 8"/>
          <p:cNvSpPr/>
          <p:nvPr/>
        </p:nvSpPr>
        <p:spPr bwMode="auto">
          <a:xfrm>
            <a:off x="6731000" y="3848100"/>
            <a:ext cx="2209800" cy="1524000"/>
          </a:xfrm>
          <a:prstGeom prst="star5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en-US" sz="1600" dirty="0"/>
              <a:t>SPOKE</a:t>
            </a:r>
          </a:p>
        </p:txBody>
      </p:sp>
      <p:cxnSp>
        <p:nvCxnSpPr>
          <p:cNvPr id="35855" name="Straight Arrow Connector 13"/>
          <p:cNvCxnSpPr>
            <a:cxnSpLocks noChangeShapeType="1"/>
          </p:cNvCxnSpPr>
          <p:nvPr/>
        </p:nvCxnSpPr>
        <p:spPr bwMode="auto">
          <a:xfrm flipV="1">
            <a:off x="6553200" y="1130300"/>
            <a:ext cx="685800" cy="546100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6" name="Straight Arrow Connector 15"/>
          <p:cNvCxnSpPr>
            <a:cxnSpLocks noChangeShapeType="1"/>
          </p:cNvCxnSpPr>
          <p:nvPr/>
        </p:nvCxnSpPr>
        <p:spPr bwMode="auto">
          <a:xfrm>
            <a:off x="3276600" y="1181100"/>
            <a:ext cx="685800" cy="8382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7" name="Straight Arrow Connector 18"/>
          <p:cNvCxnSpPr>
            <a:cxnSpLocks noChangeShapeType="1"/>
          </p:cNvCxnSpPr>
          <p:nvPr/>
        </p:nvCxnSpPr>
        <p:spPr bwMode="auto">
          <a:xfrm>
            <a:off x="6553200" y="3319463"/>
            <a:ext cx="838200" cy="838200"/>
          </a:xfrm>
          <a:prstGeom prst="straightConnector1">
            <a:avLst/>
          </a:prstGeom>
          <a:noFill/>
          <a:ln w="57150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8" name="Straight Arrow Connector 20"/>
          <p:cNvCxnSpPr>
            <a:cxnSpLocks noChangeShapeType="1"/>
          </p:cNvCxnSpPr>
          <p:nvPr/>
        </p:nvCxnSpPr>
        <p:spPr bwMode="auto">
          <a:xfrm flipH="1" flipV="1">
            <a:off x="6296025" y="3563938"/>
            <a:ext cx="609600" cy="6096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9" name="Straight Arrow Connector 22"/>
          <p:cNvCxnSpPr>
            <a:cxnSpLocks noChangeShapeType="1"/>
          </p:cNvCxnSpPr>
          <p:nvPr/>
        </p:nvCxnSpPr>
        <p:spPr bwMode="auto">
          <a:xfrm flipH="1" flipV="1">
            <a:off x="7696200" y="1600200"/>
            <a:ext cx="139700" cy="1905000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0" name="Straight Arrow Connector 24"/>
          <p:cNvCxnSpPr>
            <a:cxnSpLocks noChangeShapeType="1"/>
          </p:cNvCxnSpPr>
          <p:nvPr/>
        </p:nvCxnSpPr>
        <p:spPr bwMode="auto">
          <a:xfrm flipH="1" flipV="1">
            <a:off x="3276600" y="1676400"/>
            <a:ext cx="304800" cy="4191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Flowchart: Delay 26"/>
          <p:cNvSpPr/>
          <p:nvPr/>
        </p:nvSpPr>
        <p:spPr bwMode="auto">
          <a:xfrm>
            <a:off x="0" y="5638800"/>
            <a:ext cx="1600200" cy="1219200"/>
          </a:xfrm>
          <a:prstGeom prst="flowChartDelay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en-US" dirty="0">
                <a:ln>
                  <a:solidFill>
                    <a:schemeClr val="bg2"/>
                  </a:solidFill>
                </a:ln>
              </a:rPr>
              <a:t>   </a:t>
            </a:r>
          </a:p>
          <a:p>
            <a:pPr>
              <a:defRPr/>
            </a:pPr>
            <a:r>
              <a:rPr lang="en-US" dirty="0">
                <a:ln>
                  <a:solidFill>
                    <a:schemeClr val="bg2"/>
                  </a:solidFill>
                </a:ln>
              </a:rPr>
              <a:t>  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HUB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35862" name="Straight Arrow Connector 31"/>
          <p:cNvCxnSpPr>
            <a:cxnSpLocks noChangeShapeType="1"/>
          </p:cNvCxnSpPr>
          <p:nvPr/>
        </p:nvCxnSpPr>
        <p:spPr bwMode="auto">
          <a:xfrm flipH="1">
            <a:off x="3619500" y="3429000"/>
            <a:ext cx="876300" cy="838200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3" name="Straight Arrow Connector 34"/>
          <p:cNvCxnSpPr>
            <a:cxnSpLocks noChangeShapeType="1"/>
          </p:cNvCxnSpPr>
          <p:nvPr/>
        </p:nvCxnSpPr>
        <p:spPr bwMode="auto">
          <a:xfrm flipH="1">
            <a:off x="1066800" y="2971800"/>
            <a:ext cx="2725738" cy="25146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4" name="Straight Arrow Connector 36"/>
          <p:cNvCxnSpPr>
            <a:cxnSpLocks noChangeShapeType="1"/>
          </p:cNvCxnSpPr>
          <p:nvPr/>
        </p:nvCxnSpPr>
        <p:spPr bwMode="auto">
          <a:xfrm flipV="1">
            <a:off x="800100" y="2743200"/>
            <a:ext cx="2933700" cy="2743200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5" name="Straight Arrow Connector 38"/>
          <p:cNvCxnSpPr>
            <a:cxnSpLocks noChangeShapeType="1"/>
          </p:cNvCxnSpPr>
          <p:nvPr/>
        </p:nvCxnSpPr>
        <p:spPr bwMode="auto">
          <a:xfrm flipH="1">
            <a:off x="1752600" y="5029200"/>
            <a:ext cx="990600" cy="914400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Practice Discussion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88950" y="1930400"/>
            <a:ext cx="8229600" cy="4114800"/>
          </a:xfrm>
        </p:spPr>
        <p:txBody>
          <a:bodyPr/>
          <a:lstStyle/>
          <a:p>
            <a:r>
              <a:rPr lang="en-US" altLang="en-US" smtClean="0"/>
              <a:t>How are you managing patient flow in the Hub and Spoke?</a:t>
            </a:r>
          </a:p>
          <a:p>
            <a:r>
              <a:rPr lang="en-US" altLang="en-US" smtClean="0"/>
              <a:t>What procedures and guidelines are in place?</a:t>
            </a:r>
          </a:p>
          <a:p>
            <a:r>
              <a:rPr lang="en-US" altLang="en-US" smtClean="0"/>
              <a:t>What questions do you have on how to improve your systems of care?</a:t>
            </a:r>
          </a:p>
          <a:p>
            <a:r>
              <a:rPr lang="en-US" altLang="en-US" smtClean="0"/>
              <a:t>What is the flow in ED-BRIDGE sites? How is it different than Hub to Spoke or vice versa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2"/>
          <p:cNvSpPr>
            <a:spLocks noGrp="1"/>
          </p:cNvSpPr>
          <p:nvPr>
            <p:ph type="title"/>
          </p:nvPr>
        </p:nvSpPr>
        <p:spPr>
          <a:xfrm>
            <a:off x="3352800" y="1828800"/>
            <a:ext cx="5334000" cy="2308225"/>
          </a:xfrm>
        </p:spPr>
        <p:txBody>
          <a:bodyPr/>
          <a:lstStyle/>
          <a:p>
            <a:r>
              <a:rPr lang="en-US" altLang="en-US" sz="320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PRESCRIBER FACILITATION: SCALING UP </a:t>
            </a:r>
            <a:br>
              <a:rPr lang="en-US" altLang="en-US" sz="320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320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ADDICTION MEDICATIONS </a:t>
            </a:r>
            <a:br>
              <a:rPr lang="en-US" altLang="en-US" sz="320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320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 THE CALIFORNIA </a:t>
            </a:r>
            <a:br>
              <a:rPr lang="en-US" altLang="en-US" sz="320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320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HUB &amp; SPOKE INITIATIVE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15900" y="1066800"/>
            <a:ext cx="8305800" cy="25908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21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Century Cures Act funds to states to combat opioid epidemic—California received largest amount over 2-year timeframe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CA strategy is to adapt Vermont regional Hub (NTP/OTP) and Spoke (OBOT) model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19 regional Hubs have been funded---growth in patient numbers for MAT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Spokes (OBOTs) associated with Hubs—minimal growth in MAT patient numbers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In year 2, adjusted focus on supporting Hubs to accelerate Spoke capacity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Practice Facilitation---deploying experts (MD and other professionals) with Hub MAT coordinators to new and existing Spoke practices in the network</a:t>
            </a:r>
            <a:endParaRPr lang="en-US" sz="2400" dirty="0"/>
          </a:p>
        </p:txBody>
      </p:sp>
      <p:sp>
        <p:nvSpPr>
          <p:cNvPr id="39939" name="Title 2"/>
          <p:cNvSpPr>
            <a:spLocks noGrp="1"/>
          </p:cNvSpPr>
          <p:nvPr>
            <p:ph type="title"/>
          </p:nvPr>
        </p:nvSpPr>
        <p:spPr>
          <a:xfrm>
            <a:off x="508000" y="304800"/>
            <a:ext cx="7720013" cy="1320800"/>
          </a:xfrm>
        </p:spPr>
        <p:txBody>
          <a:bodyPr/>
          <a:lstStyle/>
          <a:p>
            <a:r>
              <a:rPr lang="en-US" altLang="en-US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CALIFORNIA HUB &amp; SPOKE INITIATIVE</a:t>
            </a: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90500" y="1270000"/>
            <a:ext cx="8001000" cy="25908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Experts contract directly with NTP Hub organization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Independent consultant (contractor) status: ~ 10 hours month;  Hourly rate TBN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9 months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No direct patient care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Minimal onsite, primarily tele- and video-conferencing with Spoke providers and teams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Focus of consultation will vary based on stage of implementation and needs of Spoke providers and teams</a:t>
            </a:r>
            <a:endParaRPr lang="en-US" dirty="0"/>
          </a:p>
        </p:txBody>
      </p:sp>
      <p:sp>
        <p:nvSpPr>
          <p:cNvPr id="409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EXPERT PRESCRIBER FACILITATION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14313" y="1306513"/>
            <a:ext cx="8305800" cy="25908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Dr. Mark McGovern coordinates this initiative—facilitates quarterly teleconference meetings among all 19 facilitation teams 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Troubleshooting with individual teams as needed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Dr. Karen Oliver (U Wisconsin Medical School), VA and AAAP expert in Practice Facilitation, provides initial training (webinar) and attends quarterly teleconference meetings              </a:t>
            </a:r>
          </a:p>
          <a:p>
            <a:pPr>
              <a:buFont typeface="Arial" charset="0"/>
              <a:buChar char="•"/>
              <a:defRPr/>
            </a:pPr>
            <a:r>
              <a:rPr lang="en-US" sz="2400" dirty="0" smtClean="0"/>
              <a:t>Opportunities to attend other CA Hub and Spoke System events:  Regional learning collaborative sessions, state steering committee meetings, CME webinars</a:t>
            </a:r>
          </a:p>
        </p:txBody>
      </p:sp>
      <p:sp>
        <p:nvSpPr>
          <p:cNvPr id="419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SUPPORT FOR FACILITATION TEAMS 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999413" cy="990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Hub and Spoke System: A Public Health Response to the Opioid Epidemic in California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458200" cy="487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Historically, the treatment of substance use disorders in California has been a collection of community tradition, self-help and evidence-based activities, delivered in  specialty care settings, with minimal involvement of medical professionals.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hub and spoke (H&amp;S) model of services in a large scale implementation of MAT for treatment of individuals with opioid use disorders TO REDUCE OVERDOSE DEATHS, reduce opioid and other drug use and infectious diseases; reduce ED admissions and drug-related crime and criminal justice involvement; and to improve functioning.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0552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438400"/>
            <a:ext cx="7720013" cy="1676400"/>
          </a:xfrm>
        </p:spPr>
        <p:txBody>
          <a:bodyPr/>
          <a:lstStyle/>
          <a:p>
            <a:pPr algn="ctr"/>
            <a:r>
              <a:rPr lang="en-US" sz="8000" dirty="0" smtClean="0"/>
              <a:t>QI MEASURES </a:t>
            </a:r>
            <a:br>
              <a:rPr lang="en-US" sz="8000" dirty="0" smtClean="0"/>
            </a:br>
            <a:r>
              <a:rPr lang="en-US" sz="8000" dirty="0"/>
              <a:t/>
            </a:r>
            <a:br>
              <a:rPr lang="en-US" sz="8000" dirty="0"/>
            </a:b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318951004"/>
      </p:ext>
    </p:extLst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7543800" cy="2149923"/>
          </a:xfrm>
        </p:spPr>
        <p:txBody>
          <a:bodyPr/>
          <a:lstStyle/>
          <a:p>
            <a:pPr algn="ctr"/>
            <a:r>
              <a:rPr lang="en-US" sz="5400" dirty="0"/>
              <a:t>Aegis-Roseville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48000"/>
            <a:ext cx="6781800" cy="32004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2100" dirty="0"/>
              <a:t>ROSEVILLE, </a:t>
            </a:r>
            <a:r>
              <a:rPr lang="en-US" sz="2100" dirty="0" smtClean="0"/>
              <a:t>CA</a:t>
            </a:r>
          </a:p>
          <a:p>
            <a:pPr algn="ctr"/>
            <a:endParaRPr lang="en-US" sz="2100" dirty="0"/>
          </a:p>
          <a:p>
            <a:pPr algn="ctr"/>
            <a:r>
              <a:rPr lang="fr-FR" sz="2600" dirty="0" err="1" smtClean="0"/>
              <a:t>Presenter</a:t>
            </a:r>
            <a:r>
              <a:rPr lang="fr-FR" sz="2600" dirty="0" smtClean="0"/>
              <a:t>: Sarah </a:t>
            </a:r>
            <a:r>
              <a:rPr lang="fr-FR" sz="2600" dirty="0" err="1"/>
              <a:t>Khawaja</a:t>
            </a:r>
            <a:r>
              <a:rPr lang="fr-FR" sz="2600" dirty="0"/>
              <a:t>, Grant Hub </a:t>
            </a:r>
            <a:r>
              <a:rPr lang="fr-FR" sz="2600" dirty="0" smtClean="0"/>
              <a:t>Manager</a:t>
            </a:r>
          </a:p>
          <a:p>
            <a:pPr algn="ctr"/>
            <a:endParaRPr lang="fr-FR" sz="2100" dirty="0"/>
          </a:p>
          <a:p>
            <a:pPr algn="ctr"/>
            <a:endParaRPr lang="fr-FR" sz="1600" dirty="0" smtClean="0"/>
          </a:p>
          <a:p>
            <a:pPr algn="ctr"/>
            <a:endParaRPr lang="fr-FR" sz="1600" dirty="0"/>
          </a:p>
          <a:p>
            <a:pPr algn="ctr"/>
            <a:endParaRPr lang="fr-FR" sz="1600" dirty="0" smtClean="0"/>
          </a:p>
          <a:p>
            <a:pPr algn="l"/>
            <a:r>
              <a:rPr lang="fr-FR" sz="1700" dirty="0" smtClean="0"/>
              <a:t>*Content </a:t>
            </a:r>
            <a:r>
              <a:rPr lang="fr-FR" sz="1700" dirty="0" err="1" smtClean="0"/>
              <a:t>was</a:t>
            </a:r>
            <a:r>
              <a:rPr lang="fr-FR" sz="1700" dirty="0" smtClean="0"/>
              <a:t> </a:t>
            </a:r>
            <a:r>
              <a:rPr lang="fr-FR" sz="1700" dirty="0" err="1" smtClean="0"/>
              <a:t>edited</a:t>
            </a:r>
            <a:r>
              <a:rPr lang="fr-FR" sz="1700" dirty="0" smtClean="0"/>
              <a:t> for publication.*</a:t>
            </a:r>
            <a:endParaRPr lang="fr-FR" sz="1700" dirty="0"/>
          </a:p>
        </p:txBody>
      </p:sp>
    </p:spTree>
    <p:extLst>
      <p:ext uri="{BB962C8B-B14F-4D97-AF65-F5344CB8AC3E}">
        <p14:creationId xmlns:p14="http://schemas.microsoft.com/office/powerpoint/2010/main" val="24887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66800"/>
            <a:ext cx="7543800" cy="2149923"/>
          </a:xfrm>
        </p:spPr>
        <p:txBody>
          <a:bodyPr/>
          <a:lstStyle/>
          <a:p>
            <a:pPr algn="ctr"/>
            <a:r>
              <a:rPr lang="en-US" sz="5400" dirty="0"/>
              <a:t>Acadia Healthcare </a:t>
            </a:r>
            <a:br>
              <a:rPr lang="en-US" sz="5400" dirty="0"/>
            </a:br>
            <a:r>
              <a:rPr lang="en-US" sz="5400" dirty="0"/>
              <a:t>San Diego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216723"/>
            <a:ext cx="6642100" cy="3184077"/>
          </a:xfrm>
        </p:spPr>
        <p:txBody>
          <a:bodyPr>
            <a:normAutofit/>
          </a:bodyPr>
          <a:lstStyle/>
          <a:p>
            <a:pPr algn="ctr"/>
            <a:r>
              <a:rPr lang="en-US" sz="2100" dirty="0" smtClean="0"/>
              <a:t>SAN DIEGO, CA</a:t>
            </a:r>
          </a:p>
          <a:p>
            <a:pPr algn="ctr"/>
            <a:endParaRPr lang="en-US" sz="2100" dirty="0"/>
          </a:p>
          <a:p>
            <a:pPr algn="ctr"/>
            <a:r>
              <a:rPr lang="en-US" sz="2400" dirty="0" smtClean="0"/>
              <a:t>Presenter</a:t>
            </a:r>
            <a:r>
              <a:rPr lang="en-US" sz="2400" dirty="0"/>
              <a:t>: Debbie Hamilton, Hub Coordinator</a:t>
            </a:r>
          </a:p>
          <a:p>
            <a:pPr algn="ctr"/>
            <a:endParaRPr lang="en-US" sz="2100" dirty="0" smtClean="0"/>
          </a:p>
          <a:p>
            <a:pPr algn="ctr"/>
            <a:endParaRPr lang="en-US" sz="2100" dirty="0"/>
          </a:p>
          <a:p>
            <a:pPr algn="l"/>
            <a:endParaRPr lang="en-US" sz="1600" dirty="0" smtClean="0"/>
          </a:p>
          <a:p>
            <a:pPr algn="l"/>
            <a:r>
              <a:rPr lang="en-US" sz="1600" dirty="0" smtClean="0"/>
              <a:t>*</a:t>
            </a:r>
            <a:r>
              <a:rPr lang="fr-FR" sz="1600" dirty="0" smtClean="0"/>
              <a:t>Content </a:t>
            </a:r>
            <a:r>
              <a:rPr lang="fr-FR" sz="1600" dirty="0" err="1"/>
              <a:t>was</a:t>
            </a:r>
            <a:r>
              <a:rPr lang="fr-FR" sz="1600" dirty="0"/>
              <a:t> </a:t>
            </a:r>
            <a:r>
              <a:rPr lang="fr-FR" sz="1600" dirty="0" err="1"/>
              <a:t>edited</a:t>
            </a:r>
            <a:r>
              <a:rPr lang="fr-FR" sz="1600" dirty="0"/>
              <a:t> for publication</a:t>
            </a:r>
            <a:r>
              <a:rPr lang="en-US" sz="1600" dirty="0" smtClean="0"/>
              <a:t>.*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6647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7543800" cy="214992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Matrix Institute on Addictions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153660"/>
            <a:ext cx="7772400" cy="3323339"/>
          </a:xfrm>
        </p:spPr>
        <p:txBody>
          <a:bodyPr>
            <a:normAutofit/>
          </a:bodyPr>
          <a:lstStyle/>
          <a:p>
            <a:pPr algn="ctr"/>
            <a:r>
              <a:rPr lang="en-US" sz="2100" dirty="0"/>
              <a:t>LOS ANGELES, </a:t>
            </a:r>
            <a:r>
              <a:rPr lang="en-US" sz="2100" dirty="0" smtClean="0"/>
              <a:t>CA</a:t>
            </a:r>
          </a:p>
          <a:p>
            <a:pPr algn="ctr"/>
            <a:endParaRPr lang="en-US" sz="2100" dirty="0"/>
          </a:p>
          <a:p>
            <a:pPr algn="l"/>
            <a:r>
              <a:rPr lang="en-US" sz="2400" dirty="0" smtClean="0"/>
              <a:t>Presenter</a:t>
            </a:r>
            <a:r>
              <a:rPr lang="en-US" sz="2400" dirty="0"/>
              <a:t>: Shawn </a:t>
            </a:r>
            <a:r>
              <a:rPr lang="en-US" sz="2400" dirty="0" err="1"/>
              <a:t>McLendon</a:t>
            </a:r>
            <a:r>
              <a:rPr lang="en-US" sz="2400" dirty="0"/>
              <a:t>, H&amp;SS Project </a:t>
            </a:r>
            <a:r>
              <a:rPr lang="en-US" sz="2400" dirty="0" smtClean="0"/>
              <a:t>Coordinator</a:t>
            </a:r>
          </a:p>
          <a:p>
            <a:pPr algn="l"/>
            <a:endParaRPr lang="en-US" sz="2400" dirty="0"/>
          </a:p>
          <a:p>
            <a:pPr algn="l"/>
            <a:endParaRPr lang="en-US" sz="2400" dirty="0" smtClean="0"/>
          </a:p>
          <a:p>
            <a:pPr algn="l"/>
            <a:r>
              <a:rPr lang="en-US" sz="1600" dirty="0" smtClean="0"/>
              <a:t>*</a:t>
            </a:r>
            <a:r>
              <a:rPr lang="fr-FR" sz="1600" dirty="0" smtClean="0"/>
              <a:t>Content </a:t>
            </a:r>
            <a:r>
              <a:rPr lang="fr-FR" sz="1600" dirty="0" err="1"/>
              <a:t>was</a:t>
            </a:r>
            <a:r>
              <a:rPr lang="fr-FR" sz="1600" dirty="0"/>
              <a:t> </a:t>
            </a:r>
            <a:r>
              <a:rPr lang="fr-FR" sz="1600" dirty="0" err="1"/>
              <a:t>edited</a:t>
            </a:r>
            <a:r>
              <a:rPr lang="fr-FR" sz="1600" dirty="0"/>
              <a:t> for publication</a:t>
            </a:r>
            <a:r>
              <a:rPr lang="en-US" sz="1600" dirty="0" smtClean="0"/>
              <a:t>.*</a:t>
            </a:r>
            <a:endParaRPr lang="en-US" sz="1600" dirty="0"/>
          </a:p>
          <a:p>
            <a:pPr algn="ctr"/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38389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7543800" cy="2149923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BAART Programs</a:t>
            </a:r>
            <a:br>
              <a:rPr lang="en-US" sz="5400" dirty="0" smtClean="0"/>
            </a:br>
            <a:r>
              <a:rPr lang="en-US" sz="5400" dirty="0" smtClean="0"/>
              <a:t>San Francisco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581400"/>
            <a:ext cx="8534400" cy="2895599"/>
          </a:xfrm>
        </p:spPr>
        <p:txBody>
          <a:bodyPr>
            <a:normAutofit/>
          </a:bodyPr>
          <a:lstStyle/>
          <a:p>
            <a:pPr algn="ctr"/>
            <a:r>
              <a:rPr lang="en-US" sz="2100" dirty="0" smtClean="0"/>
              <a:t>San Francisco, </a:t>
            </a:r>
            <a:r>
              <a:rPr lang="en-US" sz="2100" dirty="0" smtClean="0"/>
              <a:t>CA</a:t>
            </a:r>
          </a:p>
          <a:p>
            <a:pPr algn="ctr"/>
            <a:endParaRPr lang="en-US" sz="2100" dirty="0"/>
          </a:p>
          <a:p>
            <a:pPr algn="l"/>
            <a:r>
              <a:rPr lang="en-US" sz="2400" dirty="0" smtClean="0"/>
              <a:t>Presenter: Christopher Martinez, </a:t>
            </a:r>
            <a:r>
              <a:rPr lang="en-US" sz="2400" dirty="0"/>
              <a:t>H&amp;SS Project </a:t>
            </a:r>
            <a:r>
              <a:rPr lang="en-US" sz="2400" dirty="0" smtClean="0"/>
              <a:t>Coordinator</a:t>
            </a:r>
          </a:p>
          <a:p>
            <a:pPr algn="l"/>
            <a:endParaRPr lang="en-US" sz="2400" dirty="0"/>
          </a:p>
          <a:p>
            <a:pPr algn="l"/>
            <a:endParaRPr lang="en-US" sz="2400" dirty="0" smtClean="0"/>
          </a:p>
          <a:p>
            <a:pPr algn="l"/>
            <a:r>
              <a:rPr lang="en-US" sz="1600" dirty="0" smtClean="0"/>
              <a:t>*</a:t>
            </a:r>
            <a:r>
              <a:rPr lang="fr-FR" sz="1600" dirty="0" smtClean="0"/>
              <a:t>Content </a:t>
            </a:r>
            <a:r>
              <a:rPr lang="fr-FR" sz="1600" dirty="0" err="1"/>
              <a:t>was</a:t>
            </a:r>
            <a:r>
              <a:rPr lang="fr-FR" sz="1600" dirty="0"/>
              <a:t> </a:t>
            </a:r>
            <a:r>
              <a:rPr lang="fr-FR" sz="1600" dirty="0" err="1"/>
              <a:t>edited</a:t>
            </a:r>
            <a:r>
              <a:rPr lang="fr-FR" sz="1600" dirty="0"/>
              <a:t> for publication</a:t>
            </a:r>
            <a:r>
              <a:rPr lang="en-US" sz="1600" dirty="0" smtClean="0"/>
              <a:t>.*</a:t>
            </a:r>
            <a:endParaRPr lang="en-US" sz="1600" dirty="0"/>
          </a:p>
          <a:p>
            <a:pPr algn="ctr"/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63921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7543800" cy="2149923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Tarzana Treatment Center, Inc.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81400"/>
            <a:ext cx="7620000" cy="2895599"/>
          </a:xfrm>
        </p:spPr>
        <p:txBody>
          <a:bodyPr>
            <a:normAutofit/>
          </a:bodyPr>
          <a:lstStyle/>
          <a:p>
            <a:pPr algn="ctr"/>
            <a:r>
              <a:rPr lang="en-US" sz="2100" dirty="0" smtClean="0"/>
              <a:t>TARZANA, </a:t>
            </a:r>
            <a:r>
              <a:rPr lang="en-US" sz="2100" dirty="0" smtClean="0"/>
              <a:t>CA</a:t>
            </a:r>
          </a:p>
          <a:p>
            <a:pPr algn="ctr"/>
            <a:endParaRPr lang="en-US" sz="2100" dirty="0"/>
          </a:p>
          <a:p>
            <a:pPr algn="l"/>
            <a:r>
              <a:rPr lang="en-US" sz="2400" dirty="0" smtClean="0"/>
              <a:t>Presenter: Christine </a:t>
            </a:r>
            <a:r>
              <a:rPr lang="en-US" sz="2400" dirty="0" err="1" smtClean="0"/>
              <a:t>Erinakis</a:t>
            </a:r>
            <a:r>
              <a:rPr lang="en-US" sz="2400" dirty="0" smtClean="0"/>
              <a:t>, Hub Data Evaluator</a:t>
            </a:r>
            <a:endParaRPr lang="en-US" sz="2400" dirty="0" smtClean="0"/>
          </a:p>
          <a:p>
            <a:pPr algn="l"/>
            <a:endParaRPr lang="en-US" sz="2400" dirty="0"/>
          </a:p>
          <a:p>
            <a:pPr algn="l"/>
            <a:endParaRPr lang="en-US" sz="2400" dirty="0" smtClean="0"/>
          </a:p>
          <a:p>
            <a:pPr algn="l"/>
            <a:r>
              <a:rPr lang="en-US" sz="1600" dirty="0" smtClean="0"/>
              <a:t>*</a:t>
            </a:r>
            <a:r>
              <a:rPr lang="fr-FR" sz="1600" dirty="0" smtClean="0"/>
              <a:t>Content </a:t>
            </a:r>
            <a:r>
              <a:rPr lang="fr-FR" sz="1600" dirty="0" err="1"/>
              <a:t>was</a:t>
            </a:r>
            <a:r>
              <a:rPr lang="fr-FR" sz="1600" dirty="0"/>
              <a:t> </a:t>
            </a:r>
            <a:r>
              <a:rPr lang="fr-FR" sz="1600" dirty="0" err="1"/>
              <a:t>edited</a:t>
            </a:r>
            <a:r>
              <a:rPr lang="fr-FR" sz="1600" dirty="0"/>
              <a:t> for publication</a:t>
            </a:r>
            <a:r>
              <a:rPr lang="en-US" sz="1600" dirty="0" smtClean="0"/>
              <a:t>.*</a:t>
            </a:r>
            <a:endParaRPr lang="en-US" sz="1600" dirty="0"/>
          </a:p>
          <a:p>
            <a:pPr algn="ctr"/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72045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7543800" cy="2149923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Janus of Santa Cruz</a:t>
            </a:r>
            <a:br>
              <a:rPr lang="en-US" sz="5400" dirty="0" smtClean="0"/>
            </a:br>
            <a:r>
              <a:rPr lang="en-US" sz="5400" dirty="0" smtClean="0"/>
              <a:t>South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81400"/>
            <a:ext cx="7620000" cy="2895599"/>
          </a:xfrm>
        </p:spPr>
        <p:txBody>
          <a:bodyPr>
            <a:normAutofit/>
          </a:bodyPr>
          <a:lstStyle/>
          <a:p>
            <a:pPr algn="ctr"/>
            <a:r>
              <a:rPr lang="en-US" sz="2100" dirty="0" smtClean="0"/>
              <a:t>SANTA CRUZ, </a:t>
            </a:r>
            <a:r>
              <a:rPr lang="en-US" sz="2100" dirty="0" smtClean="0"/>
              <a:t>CA</a:t>
            </a:r>
          </a:p>
          <a:p>
            <a:pPr algn="ctr"/>
            <a:endParaRPr lang="en-US" sz="2100" dirty="0"/>
          </a:p>
          <a:p>
            <a:pPr algn="l"/>
            <a:r>
              <a:rPr lang="en-US" sz="2400" dirty="0" smtClean="0"/>
              <a:t>Presenter: Robin </a:t>
            </a:r>
            <a:r>
              <a:rPr lang="en-US" sz="2400" dirty="0" err="1" smtClean="0"/>
              <a:t>Oakeu</a:t>
            </a:r>
            <a:r>
              <a:rPr lang="en-US" sz="2400" dirty="0" smtClean="0"/>
              <a:t>, Project Coordinator</a:t>
            </a:r>
            <a:endParaRPr lang="en-US" sz="2400" dirty="0" smtClean="0"/>
          </a:p>
          <a:p>
            <a:pPr algn="l"/>
            <a:endParaRPr lang="en-US" sz="2400" dirty="0"/>
          </a:p>
          <a:p>
            <a:pPr algn="l"/>
            <a:endParaRPr lang="en-US" sz="2400" dirty="0" smtClean="0"/>
          </a:p>
          <a:p>
            <a:pPr algn="l"/>
            <a:r>
              <a:rPr lang="en-US" sz="1600" dirty="0" smtClean="0"/>
              <a:t>*</a:t>
            </a:r>
            <a:r>
              <a:rPr lang="fr-FR" sz="1600" dirty="0" smtClean="0"/>
              <a:t>Content </a:t>
            </a:r>
            <a:r>
              <a:rPr lang="fr-FR" sz="1600" dirty="0" err="1"/>
              <a:t>was</a:t>
            </a:r>
            <a:r>
              <a:rPr lang="fr-FR" sz="1600" dirty="0"/>
              <a:t> </a:t>
            </a:r>
            <a:r>
              <a:rPr lang="fr-FR" sz="1600" dirty="0" err="1"/>
              <a:t>edited</a:t>
            </a:r>
            <a:r>
              <a:rPr lang="fr-FR" sz="1600" dirty="0"/>
              <a:t> for publication</a:t>
            </a:r>
            <a:r>
              <a:rPr lang="en-US" sz="1600" dirty="0" smtClean="0"/>
              <a:t>.*</a:t>
            </a:r>
            <a:endParaRPr lang="en-US" sz="1600" dirty="0"/>
          </a:p>
          <a:p>
            <a:pPr algn="ctr"/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9295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Next Steps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Connect with or refer a facilitator in your region</a:t>
            </a:r>
          </a:p>
          <a:p>
            <a:pPr eaLnBrk="1" hangingPunct="1"/>
            <a:r>
              <a:rPr lang="en-US" altLang="en-US" smtClean="0"/>
              <a:t>Connect with local ED</a:t>
            </a:r>
          </a:p>
          <a:p>
            <a:pPr eaLnBrk="1" hangingPunct="1"/>
            <a:r>
              <a:rPr lang="en-US" altLang="en-US" smtClean="0"/>
              <a:t>Participate in training events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69106" y="76200"/>
            <a:ext cx="7720013" cy="13208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Upcoming Events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39522" y="838200"/>
            <a:ext cx="8323478" cy="6019800"/>
          </a:xfrm>
        </p:spPr>
        <p:txBody>
          <a:bodyPr/>
          <a:lstStyle/>
          <a:p>
            <a:r>
              <a:rPr lang="en-US" sz="1800" dirty="0" smtClean="0"/>
              <a:t>California </a:t>
            </a:r>
            <a:r>
              <a:rPr lang="en-US" sz="1800" dirty="0"/>
              <a:t>Department of Health Care Services: </a:t>
            </a:r>
            <a:r>
              <a:rPr lang="en-US" sz="1800" i="1" dirty="0"/>
              <a:t>Substance Use Disorder Statewide </a:t>
            </a:r>
            <a:r>
              <a:rPr lang="en-US" sz="1800" i="1" dirty="0" smtClean="0"/>
              <a:t>Conference</a:t>
            </a:r>
          </a:p>
          <a:p>
            <a:pPr lvl="1"/>
            <a:r>
              <a:rPr lang="en-US" sz="1600" dirty="0" smtClean="0">
                <a:hlinkClick r:id="rId3"/>
              </a:rPr>
              <a:t>August </a:t>
            </a:r>
            <a:r>
              <a:rPr lang="en-US" sz="1600" dirty="0">
                <a:hlinkClick r:id="rId3"/>
              </a:rPr>
              <a:t>21st-23rd</a:t>
            </a:r>
            <a:endParaRPr lang="en-US" sz="1600" dirty="0"/>
          </a:p>
          <a:p>
            <a:r>
              <a:rPr lang="en-US" sz="1800" dirty="0" smtClean="0"/>
              <a:t>California </a:t>
            </a:r>
            <a:r>
              <a:rPr lang="en-US" sz="1800" dirty="0"/>
              <a:t>Society of Addiction Medicine: </a:t>
            </a:r>
            <a:r>
              <a:rPr lang="en-US" sz="1800" i="1" dirty="0"/>
              <a:t>The State of the Art in Addiction Medicine</a:t>
            </a:r>
            <a:endParaRPr lang="en-US" sz="1800" dirty="0"/>
          </a:p>
          <a:p>
            <a:pPr lvl="1" eaLnBrk="1" hangingPunct="1"/>
            <a:r>
              <a:rPr lang="en-US" altLang="en-US" sz="1600" dirty="0" smtClean="0">
                <a:hlinkClick r:id="rId4"/>
              </a:rPr>
              <a:t>August </a:t>
            </a:r>
            <a:r>
              <a:rPr lang="en-US" altLang="en-US" sz="1600" dirty="0">
                <a:hlinkClick r:id="rId4"/>
              </a:rPr>
              <a:t>29</a:t>
            </a:r>
            <a:r>
              <a:rPr lang="en-US" altLang="en-US" sz="1600" baseline="30000" dirty="0">
                <a:hlinkClick r:id="rId4"/>
              </a:rPr>
              <a:t>th</a:t>
            </a:r>
            <a:r>
              <a:rPr lang="en-US" altLang="en-US" sz="1600" dirty="0">
                <a:hlinkClick r:id="rId4"/>
              </a:rPr>
              <a:t>-September 1</a:t>
            </a:r>
            <a:r>
              <a:rPr lang="en-US" altLang="en-US" sz="1600" baseline="30000" dirty="0">
                <a:hlinkClick r:id="rId4"/>
              </a:rPr>
              <a:t>st</a:t>
            </a:r>
            <a:r>
              <a:rPr lang="en-US" altLang="en-US" sz="1800" dirty="0"/>
              <a:t> </a:t>
            </a:r>
          </a:p>
          <a:p>
            <a:r>
              <a:rPr lang="en-US" sz="1800" dirty="0" smtClean="0"/>
              <a:t>Statewide </a:t>
            </a:r>
            <a:r>
              <a:rPr lang="en-US" sz="1800" dirty="0"/>
              <a:t>MAT Webinar: Focus on Stigma</a:t>
            </a:r>
          </a:p>
          <a:p>
            <a:pPr lvl="1"/>
            <a:r>
              <a:rPr lang="en-US" altLang="en-US" sz="1600" dirty="0" smtClean="0"/>
              <a:t>September </a:t>
            </a:r>
            <a:r>
              <a:rPr lang="en-US" altLang="en-US" sz="1600" dirty="0"/>
              <a:t>6th </a:t>
            </a:r>
            <a:r>
              <a:rPr lang="en-US" sz="1600" dirty="0"/>
              <a:t>(</a:t>
            </a:r>
            <a:r>
              <a:rPr lang="en-US" sz="1600" dirty="0"/>
              <a:t>registration coming soon)</a:t>
            </a:r>
          </a:p>
          <a:p>
            <a:r>
              <a:rPr lang="en-US" sz="1800" dirty="0" smtClean="0"/>
              <a:t>The </a:t>
            </a:r>
            <a:r>
              <a:rPr lang="en-US" sz="1800" dirty="0"/>
              <a:t>Science and Practice of Treating Patients With Pain &amp; Opioid Use Disorder (OUD) </a:t>
            </a:r>
          </a:p>
          <a:p>
            <a:pPr lvl="1" eaLnBrk="1" hangingPunct="1"/>
            <a:r>
              <a:rPr lang="en-US" altLang="en-US" sz="1600" dirty="0" smtClean="0">
                <a:hlinkClick r:id="rId5"/>
              </a:rPr>
              <a:t>September 18</a:t>
            </a:r>
            <a:r>
              <a:rPr lang="en-US" altLang="en-US" sz="1600" baseline="30000" dirty="0" smtClean="0">
                <a:hlinkClick r:id="rId5"/>
              </a:rPr>
              <a:t>th</a:t>
            </a:r>
            <a:r>
              <a:rPr lang="en-US" altLang="en-US" sz="1600" baseline="30000" dirty="0" smtClean="0"/>
              <a:t> 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>
                <a:hlinkClick r:id="rId6"/>
              </a:rPr>
              <a:t>September 26</a:t>
            </a:r>
            <a:r>
              <a:rPr lang="en-US" altLang="en-US" sz="1600" baseline="30000" dirty="0">
                <a:hlinkClick r:id="rId6"/>
              </a:rPr>
              <a:t>th</a:t>
            </a:r>
            <a:r>
              <a:rPr lang="en-US" altLang="en-US" sz="1600" dirty="0"/>
              <a:t> </a:t>
            </a:r>
            <a:endParaRPr lang="en-US" altLang="en-US" sz="1600" dirty="0" smtClean="0"/>
          </a:p>
          <a:p>
            <a:pPr lvl="1" eaLnBrk="1" hangingPunct="1"/>
            <a:r>
              <a:rPr lang="en-US" altLang="en-US" sz="1600" dirty="0" smtClean="0"/>
              <a:t>3</a:t>
            </a:r>
            <a:r>
              <a:rPr lang="en-US" altLang="en-US" sz="1600" baseline="30000" dirty="0" smtClean="0"/>
              <a:t>rd</a:t>
            </a:r>
            <a:r>
              <a:rPr lang="en-US" altLang="en-US" sz="1600" dirty="0" smtClean="0"/>
              <a:t> Date TBD</a:t>
            </a:r>
            <a:endParaRPr lang="en-US" altLang="en-US" sz="1600" dirty="0"/>
          </a:p>
          <a:p>
            <a:r>
              <a:rPr lang="en-US" sz="1800" dirty="0" smtClean="0"/>
              <a:t>California </a:t>
            </a:r>
            <a:r>
              <a:rPr lang="en-US" sz="1800" dirty="0"/>
              <a:t>Primary Care Association Annual Conference</a:t>
            </a:r>
          </a:p>
          <a:p>
            <a:pPr lvl="1" eaLnBrk="1" hangingPunct="1"/>
            <a:r>
              <a:rPr lang="en-US" altLang="en-US" sz="1600" dirty="0" smtClean="0">
                <a:hlinkClick r:id="rId7"/>
              </a:rPr>
              <a:t>October </a:t>
            </a:r>
            <a:r>
              <a:rPr lang="en-US" altLang="en-US" sz="1600" dirty="0">
                <a:hlinkClick r:id="rId7"/>
              </a:rPr>
              <a:t>4</a:t>
            </a:r>
            <a:r>
              <a:rPr lang="en-US" altLang="en-US" sz="1600" baseline="30000" dirty="0">
                <a:hlinkClick r:id="rId7"/>
              </a:rPr>
              <a:t>th</a:t>
            </a:r>
            <a:r>
              <a:rPr lang="en-US" altLang="en-US" sz="1600" dirty="0">
                <a:hlinkClick r:id="rId7"/>
              </a:rPr>
              <a:t> &amp; 5</a:t>
            </a:r>
            <a:r>
              <a:rPr lang="en-US" altLang="en-US" sz="1600" baseline="30000" dirty="0">
                <a:hlinkClick r:id="rId7"/>
              </a:rPr>
              <a:t>th</a:t>
            </a:r>
            <a:r>
              <a:rPr lang="en-US" altLang="en-US" sz="1600" dirty="0"/>
              <a:t> </a:t>
            </a:r>
          </a:p>
          <a:p>
            <a:r>
              <a:rPr lang="en-US" sz="1800" dirty="0" smtClean="0"/>
              <a:t>15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Annual </a:t>
            </a:r>
            <a:r>
              <a:rPr lang="en-US" sz="1800" dirty="0"/>
              <a:t>Integrated Care Conference</a:t>
            </a:r>
          </a:p>
          <a:p>
            <a:pPr lvl="1" eaLnBrk="1" hangingPunct="1"/>
            <a:r>
              <a:rPr lang="en-US" altLang="en-US" sz="1600" dirty="0" smtClean="0">
                <a:hlinkClick r:id="rId8"/>
              </a:rPr>
              <a:t>October </a:t>
            </a:r>
            <a:r>
              <a:rPr lang="en-US" altLang="en-US" sz="1600" dirty="0">
                <a:hlinkClick r:id="rId8"/>
              </a:rPr>
              <a:t>24</a:t>
            </a:r>
            <a:r>
              <a:rPr lang="en-US" altLang="en-US" sz="1600" baseline="30000" dirty="0">
                <a:hlinkClick r:id="rId8"/>
              </a:rPr>
              <a:t>th</a:t>
            </a:r>
            <a:r>
              <a:rPr lang="en-US" altLang="en-US" sz="1600" dirty="0">
                <a:hlinkClick r:id="rId8"/>
              </a:rPr>
              <a:t> &amp; 25</a:t>
            </a:r>
            <a:r>
              <a:rPr lang="en-US" altLang="en-US" sz="1600" baseline="30000" dirty="0">
                <a:hlinkClick r:id="rId8"/>
              </a:rPr>
              <a:t>th</a:t>
            </a:r>
            <a:endParaRPr lang="en-US" altLang="en-US" sz="2000" dirty="0"/>
          </a:p>
          <a:p>
            <a:pPr eaLnBrk="1" hangingPunct="1"/>
            <a:endParaRPr lang="en-US" altLang="en-US" sz="20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501650" y="304800"/>
            <a:ext cx="7720013" cy="1320800"/>
          </a:xfrm>
        </p:spPr>
        <p:txBody>
          <a:bodyPr/>
          <a:lstStyle/>
          <a:p>
            <a:r>
              <a:rPr lang="en-US" altLang="en-US" sz="4000" smtClean="0"/>
              <a:t>Contact Us</a:t>
            </a:r>
          </a:p>
        </p:txBody>
      </p:sp>
      <p:sp>
        <p:nvSpPr>
          <p:cNvPr id="46083" name="Content Placeholder 3"/>
          <p:cNvSpPr>
            <a:spLocks noGrp="1"/>
          </p:cNvSpPr>
          <p:nvPr>
            <p:ph idx="1"/>
          </p:nvPr>
        </p:nvSpPr>
        <p:spPr>
          <a:xfrm>
            <a:off x="530225" y="1371600"/>
            <a:ext cx="7720013" cy="5754688"/>
          </a:xfrm>
        </p:spPr>
        <p:txBody>
          <a:bodyPr>
            <a:spAutoFit/>
          </a:bodyPr>
          <a:lstStyle/>
          <a:p>
            <a:pPr marL="0" indent="0" defTabSz="514350" eaLnBrk="1" hangingPunct="1">
              <a:buFont typeface="Wingdings 3" panose="05040102010807070707" pitchFamily="18" charset="2"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Rick Rawson</a:t>
            </a:r>
          </a:p>
          <a:p>
            <a:pPr marL="0" indent="0" defTabSz="514350" eaLnBrk="1" hangingPunct="1">
              <a:buFont typeface="Wingdings 3" panose="05040102010807070707" pitchFamily="18" charset="2"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rrawson@mednet.ucla.edu</a:t>
            </a: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514350" eaLnBrk="1" hangingPunct="1">
              <a:buFont typeface="Wingdings 3" panose="05040102010807070707" pitchFamily="18" charset="2"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McGovern</a:t>
            </a:r>
          </a:p>
          <a:p>
            <a:pPr marL="0" indent="0" defTabSz="514350" eaLnBrk="1" hangingPunct="1">
              <a:buFont typeface="Wingdings 3" panose="05040102010807070707" pitchFamily="18" charset="2"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mpmcg@stanford.edu</a:t>
            </a: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514350" eaLnBrk="1" hangingPunct="1">
              <a:buFont typeface="Wingdings 3" panose="05040102010807070707" pitchFamily="18" charset="2"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Cell: (603) 381-1160 </a:t>
            </a:r>
          </a:p>
          <a:p>
            <a:pPr marL="0" indent="0" defTabSz="514350" eaLnBrk="1" hangingPunct="1">
              <a:buFont typeface="Wingdings 3" panose="05040102010807070707" pitchFamily="18" charset="2"/>
              <a:buNone/>
            </a:pP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514350" eaLnBrk="1" hangingPunct="1">
              <a:buFont typeface="Wingdings 3" panose="05040102010807070707" pitchFamily="18" charset="2"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Hub and Spoke Website and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Listserv</a:t>
            </a: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514350" eaLnBrk="1" hangingPunct="1">
              <a:buFont typeface="Wingdings 3" panose="05040102010807070707" pitchFamily="18" charset="2"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http://uclaisap.org/ca-hubandspoke</a:t>
            </a: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514350" eaLnBrk="1" hangingPunct="1">
              <a:buFont typeface="Wingdings 3" panose="05040102010807070707" pitchFamily="18" charset="2"/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kimberlyvalencia@mednet.ucla.edu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receive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Listserv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</a:t>
            </a:r>
          </a:p>
          <a:p>
            <a:pPr marL="0" indent="0" defTabSz="514350" eaLnBrk="1" hangingPunct="1">
              <a:buFont typeface="Wingdings 3" panose="05040102010807070707" pitchFamily="18" charset="2"/>
              <a:buNone/>
            </a:pP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08000" y="228600"/>
            <a:ext cx="7720013" cy="1219200"/>
          </a:xfrm>
        </p:spPr>
        <p:txBody>
          <a:bodyPr/>
          <a:lstStyle/>
          <a:p>
            <a:r>
              <a:rPr lang="en-US" altLang="en-US" sz="2800" dirty="0" smtClean="0"/>
              <a:t>The Hub and Spoke System: A Public Health Response to the Opioid Epidemic in California</a:t>
            </a:r>
            <a:endParaRPr lang="en-US" alt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508000" y="2057400"/>
            <a:ext cx="7720013" cy="4343400"/>
          </a:xfrm>
        </p:spPr>
        <p:txBody>
          <a:bodyPr/>
          <a:lstStyle/>
          <a:p>
            <a:r>
              <a:rPr lang="en-US" altLang="en-US" sz="2400" smtClean="0"/>
              <a:t>The implementation of the H&amp;S model in California is the first time California has addressed opioid addiction as a major public health crisis.</a:t>
            </a:r>
          </a:p>
          <a:p>
            <a:r>
              <a:rPr lang="en-US" altLang="en-US" sz="2400" smtClean="0"/>
              <a:t>The specialty care system is entirely inadequate to provide adequate access to MAT, the only evidence-based treatment for OUD.</a:t>
            </a:r>
          </a:p>
          <a:p>
            <a:r>
              <a:rPr lang="en-US" altLang="en-US" sz="2400" smtClean="0"/>
              <a:t>The key to expanding access to MAT is to </a:t>
            </a:r>
            <a:r>
              <a:rPr lang="en-US" altLang="en-US" sz="2400" u="sng" smtClean="0"/>
              <a:t>DRAMATICALLY EXPAND  MAT IN PRIMARY CARE SETTINGS</a:t>
            </a:r>
          </a:p>
        </p:txBody>
      </p:sp>
    </p:spTree>
    <p:extLst>
      <p:ext uri="{BB962C8B-B14F-4D97-AF65-F5344CB8AC3E}">
        <p14:creationId xmlns:p14="http://schemas.microsoft.com/office/powerpoint/2010/main" val="27463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08000" y="152400"/>
            <a:ext cx="7720013" cy="990600"/>
          </a:xfrm>
        </p:spPr>
        <p:txBody>
          <a:bodyPr/>
          <a:lstStyle/>
          <a:p>
            <a:r>
              <a:rPr lang="en-US" altLang="en-US" sz="2800" smtClean="0"/>
              <a:t>The Hub and Spoke System: A Public Health Response to the Opioid Epidemic in California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143000"/>
            <a:ext cx="7720013" cy="5562600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US" sz="2400" dirty="0" smtClean="0"/>
              <a:t>As fentanyl has become a common component of heroin sold in the US, the lethality of injection opioid use has increased exponentially.  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US" sz="2400" dirty="0" smtClean="0"/>
              <a:t>The overarching purpose of the H&amp;S is to dramatically expand access to MAT in California. Expanded MAT will REDUCE OVERDOSE DEATHS.  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n-US" sz="2400" dirty="0" smtClean="0"/>
              <a:t>MAT access can only be scaled up commensurate with the public health need in California by:</a:t>
            </a:r>
          </a:p>
          <a:p>
            <a:pPr>
              <a:defRPr/>
            </a:pPr>
            <a:r>
              <a:rPr lang="en-US" sz="2400" dirty="0" smtClean="0"/>
              <a:t>Increasing the number of waivered prescribers</a:t>
            </a:r>
          </a:p>
          <a:p>
            <a:pPr>
              <a:defRPr/>
            </a:pPr>
            <a:r>
              <a:rPr lang="en-US" sz="2400" dirty="0" smtClean="0"/>
              <a:t>Increasing the number of waivered prescribers who actively prescribe buprenorphine.</a:t>
            </a:r>
          </a:p>
          <a:p>
            <a:pPr>
              <a:defRPr/>
            </a:pPr>
            <a:r>
              <a:rPr lang="en-US" sz="2400" dirty="0" smtClean="0"/>
              <a:t>Increasing the number of individuals treated by each waivered prescriber.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337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813" y="228600"/>
            <a:ext cx="7772400" cy="16002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FFC000"/>
                </a:solidFill>
              </a:rPr>
              <a:t>Circulation Through the</a:t>
            </a:r>
            <a:br>
              <a:rPr lang="en-US" altLang="en-US" sz="4000" smtClean="0">
                <a:solidFill>
                  <a:srgbClr val="FFC000"/>
                </a:solidFill>
              </a:rPr>
            </a:br>
            <a:r>
              <a:rPr lang="en-US" altLang="en-US" sz="4000" smtClean="0">
                <a:solidFill>
                  <a:srgbClr val="FFC000"/>
                </a:solidFill>
              </a:rPr>
              <a:t>Hub and Spoke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433388" y="5486400"/>
            <a:ext cx="8686801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 smtClean="0"/>
              <a:t>Christopher J. </a:t>
            </a:r>
            <a:r>
              <a:rPr lang="en-US" i="1" dirty="0" err="1" smtClean="0"/>
              <a:t>Lukonis</a:t>
            </a:r>
            <a:r>
              <a:rPr lang="en-US" i="1" dirty="0" smtClean="0"/>
              <a:t>, M.D., Ph.D. </a:t>
            </a:r>
          </a:p>
        </p:txBody>
      </p:sp>
      <p:pic>
        <p:nvPicPr>
          <p:cNvPr id="17412" name="Picture 9" descr="http://blueprintforhealth.vermont.gov/sites/bfh/files/Hub%20and%20Spok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981200"/>
            <a:ext cx="71437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Disclaimer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 am here to describe my experience in Vermont.</a:t>
            </a:r>
          </a:p>
          <a:p>
            <a:r>
              <a:rPr lang="en-US" altLang="en-US" smtClean="0"/>
              <a:t>Each state has different rules and regulations around MAT and funding source utilization expectations.</a:t>
            </a:r>
          </a:p>
          <a:p>
            <a:r>
              <a:rPr lang="en-US" altLang="en-US" smtClean="0"/>
              <a:t>When in doubt, bounce your ideas off your administrators.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Objectives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Why embrace the least restrictive level of care?</a:t>
            </a:r>
          </a:p>
          <a:p>
            <a:r>
              <a:rPr lang="en-US" altLang="en-US" smtClean="0"/>
              <a:t>Review approaches and philosophies that may facilitate movement through the Hub and Spoke system</a:t>
            </a:r>
          </a:p>
          <a:p>
            <a:r>
              <a:rPr lang="en-US" altLang="en-US" smtClean="0"/>
              <a:t>Describe the role of the MAT team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FFC000"/>
                </a:solidFill>
              </a:rPr>
              <a:t>Levels of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Methadone</a:t>
            </a:r>
            <a:r>
              <a:rPr lang="en-US" dirty="0" smtClean="0">
                <a:sym typeface="Wingdings" panose="05000000000000000000" pitchFamily="2" charset="2"/>
              </a:rPr>
              <a:t> buprenorphine naltrexone</a:t>
            </a:r>
          </a:p>
          <a:p>
            <a:pPr>
              <a:defRPr/>
            </a:pPr>
            <a:r>
              <a:rPr lang="en-US" dirty="0" smtClean="0">
                <a:sym typeface="Wingdings" panose="05000000000000000000" pitchFamily="2" charset="2"/>
              </a:rPr>
              <a:t>One size does not fit all</a:t>
            </a:r>
          </a:p>
          <a:p>
            <a:pPr>
              <a:defRPr/>
            </a:pPr>
            <a:r>
              <a:rPr lang="en-US" dirty="0" smtClean="0">
                <a:sym typeface="Wingdings" panose="05000000000000000000" pitchFamily="2" charset="2"/>
              </a:rPr>
              <a:t>Convenience for patients integration back into </a:t>
            </a:r>
            <a:r>
              <a:rPr lang="en-US" smtClean="0">
                <a:sym typeface="Wingdings" panose="05000000000000000000" pitchFamily="2" charset="2"/>
              </a:rPr>
              <a:t>the community</a:t>
            </a:r>
            <a:endParaRPr lang="en-US" dirty="0" smtClean="0">
              <a:sym typeface="Wingdings" panose="05000000000000000000" pitchFamily="2" charset="2"/>
            </a:endParaRPr>
          </a:p>
          <a:p>
            <a:pPr lvl="1">
              <a:defRPr/>
            </a:pPr>
            <a:r>
              <a:rPr lang="en-US" dirty="0" smtClean="0">
                <a:sym typeface="Wingdings" panose="05000000000000000000" pitchFamily="2" charset="2"/>
              </a:rPr>
              <a:t>Work</a:t>
            </a:r>
          </a:p>
          <a:p>
            <a:pPr lvl="1">
              <a:defRPr/>
            </a:pPr>
            <a:r>
              <a:rPr lang="en-US" dirty="0" smtClean="0">
                <a:sym typeface="Wingdings" panose="05000000000000000000" pitchFamily="2" charset="2"/>
              </a:rPr>
              <a:t>School</a:t>
            </a:r>
          </a:p>
          <a:p>
            <a:pPr lvl="1">
              <a:defRPr/>
            </a:pPr>
            <a:r>
              <a:rPr lang="en-US" dirty="0" smtClean="0">
                <a:sym typeface="Wingdings" panose="05000000000000000000" pitchFamily="2" charset="2"/>
              </a:rPr>
              <a:t>Family</a:t>
            </a:r>
          </a:p>
          <a:p>
            <a:pPr>
              <a:defRPr/>
            </a:pPr>
            <a:r>
              <a:rPr lang="en-US" dirty="0" smtClean="0">
                <a:sym typeface="Wingdings" panose="05000000000000000000" pitchFamily="2" charset="2"/>
              </a:rPr>
              <a:t>Long-term costs for society</a:t>
            </a: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4200</TotalTime>
  <Words>1534</Words>
  <Application>Microsoft Office PowerPoint</Application>
  <PresentationFormat>On-screen Show (4:3)</PresentationFormat>
  <Paragraphs>246</Paragraphs>
  <Slides>39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MS PGothic</vt:lpstr>
      <vt:lpstr>Arial</vt:lpstr>
      <vt:lpstr>Calibri</vt:lpstr>
      <vt:lpstr>Tahoma</vt:lpstr>
      <vt:lpstr>Trebuchet MS</vt:lpstr>
      <vt:lpstr>Wingdings</vt:lpstr>
      <vt:lpstr>Wingdings 3</vt:lpstr>
      <vt:lpstr>Facet</vt:lpstr>
      <vt:lpstr>California’s Hub and Spoke System  Learning Collaborative 4  </vt:lpstr>
      <vt:lpstr>Agenda </vt:lpstr>
      <vt:lpstr>The Hub and Spoke System: A Public Health Response to the Opioid Epidemic in California</vt:lpstr>
      <vt:lpstr>The Hub and Spoke System: A Public Health Response to the Opioid Epidemic in California</vt:lpstr>
      <vt:lpstr>The Hub and Spoke System: A Public Health Response to the Opioid Epidemic in California</vt:lpstr>
      <vt:lpstr>Circulation Through the Hub and Spoke</vt:lpstr>
      <vt:lpstr>Disclaimer</vt:lpstr>
      <vt:lpstr>Objectives</vt:lpstr>
      <vt:lpstr>Levels of Care</vt:lpstr>
      <vt:lpstr>Healthy Flow</vt:lpstr>
      <vt:lpstr>Aids to Flow</vt:lpstr>
      <vt:lpstr>Aids to Flow</vt:lpstr>
      <vt:lpstr>Rapid Access Treatment in the ED</vt:lpstr>
      <vt:lpstr>Example: Baseline Criteria for  Spoke Transfer from Hub</vt:lpstr>
      <vt:lpstr>Possible MAT Team Functions</vt:lpstr>
      <vt:lpstr>MAT team fine-tuning of referral</vt:lpstr>
      <vt:lpstr>Spoke Styles Examples</vt:lpstr>
      <vt:lpstr>PowerPoint Presentation</vt:lpstr>
      <vt:lpstr>Hub: How to connect to Spokes?</vt:lpstr>
      <vt:lpstr>Connecting Hub to Spoke</vt:lpstr>
      <vt:lpstr>Additional MAT team referral functions</vt:lpstr>
      <vt:lpstr>Referral to the Hub</vt:lpstr>
      <vt:lpstr>Keys to Flow</vt:lpstr>
      <vt:lpstr>PowerPoint Presentation</vt:lpstr>
      <vt:lpstr>Practice Discussion</vt:lpstr>
      <vt:lpstr>PRESCRIBER FACILITATION: SCALING UP  ADDICTION MEDICATIONS  IN THE CALIFORNIA  HUB &amp; SPOKE INITIATIVE</vt:lpstr>
      <vt:lpstr>CALIFORNIA HUB &amp; SPOKE INITIATIVE</vt:lpstr>
      <vt:lpstr>EXPERT PRESCRIBER FACILITATION</vt:lpstr>
      <vt:lpstr>SUPPORT FOR FACILITATION TEAMS </vt:lpstr>
      <vt:lpstr>QI MEASURES   </vt:lpstr>
      <vt:lpstr>Aegis-Roseville</vt:lpstr>
      <vt:lpstr>Acadia Healthcare  San Diego</vt:lpstr>
      <vt:lpstr>Matrix Institute on Addictions</vt:lpstr>
      <vt:lpstr>BAART Programs San Francisco</vt:lpstr>
      <vt:lpstr>Tarzana Treatment Center, Inc.</vt:lpstr>
      <vt:lpstr>Janus of Santa Cruz South</vt:lpstr>
      <vt:lpstr>Next Steps</vt:lpstr>
      <vt:lpstr>Upcoming Events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Take Home Methadone and  CNS Depressants</dc:title>
  <dc:creator>Christopher J. Lukonis</dc:creator>
  <cp:lastModifiedBy>VAntonini</cp:lastModifiedBy>
  <cp:revision>297</cp:revision>
  <cp:lastPrinted>2018-05-30T15:50:21Z</cp:lastPrinted>
  <dcterms:created xsi:type="dcterms:W3CDTF">2012-06-05T17:47:28Z</dcterms:created>
  <dcterms:modified xsi:type="dcterms:W3CDTF">2018-07-02T23:31:32Z</dcterms:modified>
</cp:coreProperties>
</file>